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69" r:id="rId2"/>
    <p:sldId id="270" r:id="rId3"/>
    <p:sldId id="283" r:id="rId4"/>
    <p:sldId id="271" r:id="rId5"/>
    <p:sldId id="272" r:id="rId6"/>
    <p:sldId id="263" r:id="rId7"/>
    <p:sldId id="317" r:id="rId8"/>
    <p:sldId id="273" r:id="rId9"/>
    <p:sldId id="323" r:id="rId10"/>
    <p:sldId id="293" r:id="rId11"/>
    <p:sldId id="294" r:id="rId12"/>
    <p:sldId id="295" r:id="rId13"/>
    <p:sldId id="297" r:id="rId14"/>
    <p:sldId id="296" r:id="rId15"/>
    <p:sldId id="298" r:id="rId16"/>
    <p:sldId id="299" r:id="rId17"/>
    <p:sldId id="302" r:id="rId18"/>
    <p:sldId id="303" r:id="rId19"/>
    <p:sldId id="304" r:id="rId20"/>
    <p:sldId id="308" r:id="rId21"/>
    <p:sldId id="316" r:id="rId22"/>
    <p:sldId id="307" r:id="rId23"/>
    <p:sldId id="305" r:id="rId24"/>
    <p:sldId id="318" r:id="rId25"/>
    <p:sldId id="310" r:id="rId26"/>
    <p:sldId id="314" r:id="rId27"/>
    <p:sldId id="312" r:id="rId28"/>
    <p:sldId id="313" r:id="rId29"/>
    <p:sldId id="320" r:id="rId30"/>
    <p:sldId id="311" r:id="rId31"/>
    <p:sldId id="322" r:id="rId32"/>
  </p:sldIdLst>
  <p:sldSz cx="12188825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41814549-CFD6-423C-8171-21BCE181FC79}">
          <p14:sldIdLst>
            <p14:sldId id="269"/>
            <p14:sldId id="270"/>
            <p14:sldId id="283"/>
            <p14:sldId id="271"/>
            <p14:sldId id="272"/>
            <p14:sldId id="263"/>
            <p14:sldId id="317"/>
            <p14:sldId id="273"/>
            <p14:sldId id="323"/>
            <p14:sldId id="293"/>
            <p14:sldId id="294"/>
            <p14:sldId id="295"/>
            <p14:sldId id="297"/>
            <p14:sldId id="296"/>
            <p14:sldId id="298"/>
            <p14:sldId id="299"/>
            <p14:sldId id="302"/>
            <p14:sldId id="303"/>
            <p14:sldId id="304"/>
            <p14:sldId id="308"/>
            <p14:sldId id="316"/>
            <p14:sldId id="307"/>
            <p14:sldId id="305"/>
            <p14:sldId id="318"/>
            <p14:sldId id="310"/>
            <p14:sldId id="314"/>
            <p14:sldId id="312"/>
            <p14:sldId id="313"/>
            <p14:sldId id="320"/>
            <p14:sldId id="311"/>
            <p14:sldId id="3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66" autoAdjust="0"/>
    <p:restoredTop sz="94660"/>
  </p:normalViewPr>
  <p:slideViewPr>
    <p:cSldViewPr>
      <p:cViewPr varScale="1">
        <p:scale>
          <a:sx n="111" d="100"/>
          <a:sy n="111" d="100"/>
        </p:scale>
        <p:origin x="450" y="96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385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ABE9631-04C3-4CD9-9969-3E9F3A18E54E}" type="datetime1">
              <a:rPr lang="fr-FR" smtClean="0"/>
              <a:t>27/03/2024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A0CA540-7DD4-47E8-8B05-4B1E9C2555DC}" type="datetime1">
              <a:rPr lang="fr-FR" noProof="0" smtClean="0"/>
              <a:t>27/03/2024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Modifier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fr-FR" noProof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5178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 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Insérez une carte de votre pays.</a:t>
            </a:r>
          </a:p>
          <a:p>
            <a:pPr rtl="0"/>
            <a:endParaRPr lang="fr-FR"/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52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 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Insérer une image représentant l’une caractéristiques géographiques de votre pays.</a:t>
            </a:r>
          </a:p>
          <a:p>
            <a:pPr rtl="0"/>
            <a:endParaRPr lang="fr-FR"/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2792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 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/>
              <a:t>Insérez une image représentant une saison dans votre pays.</a:t>
            </a:r>
          </a:p>
          <a:p>
            <a:pPr rtl="0"/>
            <a:endParaRPr lang="fr-FR"/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9894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 rtlCol="0"/>
          <a:lstStyle/>
          <a:p>
            <a:pPr rtl="0"/>
            <a:fld id="{97A181B6-B371-4031-9CBE-ED0985B01CB6}" type="slidenum">
              <a:rPr lang="fr-FR" smtClean="0"/>
              <a:pPr rtl="0"/>
              <a:t>6</a:t>
            </a:fld>
            <a:endParaRPr lang="fr-FR"/>
          </a:p>
        </p:txBody>
      </p:sp>
      <p:sp>
        <p:nvSpPr>
          <p:cNvPr id="89090" name="Rectangle 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 3"/>
          <p:cNvSpPr>
            <a:spLocks noGrp="1" noChangeArrowheads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/>
              <a:t>Ajoutez des points clés de l’histoire de votre pays dans cette chronologie.</a:t>
            </a:r>
          </a:p>
        </p:txBody>
      </p:sp>
    </p:spTree>
    <p:extLst>
      <p:ext uri="{BB962C8B-B14F-4D97-AF65-F5344CB8AC3E}">
        <p14:creationId xmlns:p14="http://schemas.microsoft.com/office/powerpoint/2010/main" val="2229052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 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/>
              <a:t>Insérez une image d’un animal et/ou d’une plante typique de votre pays.</a:t>
            </a:r>
          </a:p>
          <a:p>
            <a:pPr rtl="0"/>
            <a:endParaRPr lang="fr-FR"/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0140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fr-FR" noProof="0">
              <a:solidFill>
                <a:schemeClr val="lt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1857EC-C8B9-40BE-A5A9-5DDB6FAD760C}" type="datetime1">
              <a:rPr lang="fr-FR" noProof="0" smtClean="0"/>
              <a:t>27/03/2024</a:t>
            </a:fld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86B665-ED57-483D-AAAF-821DE3751D72}" type="datetime1">
              <a:rPr lang="fr-FR" noProof="0" smtClean="0"/>
              <a:t>27/03/2024</a:t>
            </a:fld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763615-7D97-4C54-8DF1-C87056C05759}" type="datetime1">
              <a:rPr lang="fr-FR" noProof="0" smtClean="0"/>
              <a:t>27/03/2024</a:t>
            </a:fld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97A21E-A2D8-4209-8B75-98FD4DDB02A1}" type="datetime1">
              <a:rPr lang="fr-FR" noProof="0" smtClean="0"/>
              <a:t>27/03/2024</a:t>
            </a:fld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>
              <a:defRPr sz="4400" b="0" cap="all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8B697A-9504-4444-B34F-93D3149D5ECF}" type="datetime1">
              <a:rPr lang="fr-FR" noProof="0" smtClean="0"/>
              <a:t>27/03/2024</a:t>
            </a:fld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68D71F-7F42-4935-9F0B-E97501B22D0C}" type="datetime1">
              <a:rPr lang="fr-FR" noProof="0" smtClean="0"/>
              <a:t>27/03/2024</a:t>
            </a:fld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E07DA5-46BA-427C-BD25-C8C2EE5DF5DB}" type="datetime1">
              <a:rPr lang="fr-FR" noProof="0" smtClean="0"/>
              <a:t>27/03/2024</a:t>
            </a:fld>
            <a:endParaRPr lang="fr-FR" noProof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F8E24D-04BD-4561-953E-F92C12039734}" type="datetime1">
              <a:rPr lang="fr-FR" noProof="0" smtClean="0"/>
              <a:t>27/03/2024</a:t>
            </a:fld>
            <a:endParaRPr lang="fr-FR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2D0F148-EAC4-445B-9AD7-37106A93771B}" type="datetime1">
              <a:rPr lang="fr-FR" noProof="0" smtClean="0"/>
              <a:t>27/03/2024</a:t>
            </a:fld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F755D9-3A71-477F-817C-FE87B74E871E}" type="datetime1">
              <a:rPr lang="fr-FR" noProof="0" smtClean="0"/>
              <a:t>27/03/2024</a:t>
            </a:fld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fr-FR" noProof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 hasCustomPrompt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1BFA36-BF15-4FBD-A2A2-6F15C4CCC572}" type="datetime1">
              <a:rPr lang="fr-FR" noProof="0" smtClean="0"/>
              <a:t>27/03/2024</a:t>
            </a:fld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fr-FR" sz="2400" noProof="0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701DE256-E81A-456D-972E-D60BCC23364E}" type="datetime1">
              <a:rPr lang="fr-FR" noProof="0" smtClean="0"/>
              <a:t>27/03/2024</a:t>
            </a:fld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fr-FR" noProof="0" smtClean="0"/>
              <a:pPr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 3"/>
          <p:cNvSpPr>
            <a:spLocks noGrp="1"/>
          </p:cNvSpPr>
          <p:nvPr>
            <p:ph type="ctrTitle"/>
          </p:nvPr>
        </p:nvSpPr>
        <p:spPr>
          <a:xfrm>
            <a:off x="189756" y="4727666"/>
            <a:ext cx="11737304" cy="747692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fr-FR" dirty="0"/>
              <a:t>HERRIOT GENERATION 2024</a:t>
            </a:r>
            <a:br>
              <a:rPr lang="fr-FR" dirty="0"/>
            </a:br>
            <a:r>
              <a:rPr lang="fr-FR" sz="3600" dirty="0">
                <a:latin typeface="Candara" panose="020E0502030303020204" pitchFamily="34" charset="0"/>
              </a:rPr>
              <a:t>Lycée Edouard Herriot - Ste Savine - Académie de Reims</a:t>
            </a:r>
            <a:endParaRPr lang="fr-FR" dirty="0">
              <a:latin typeface="Candara" panose="020E0502030303020204" pitchFamily="34" charset="0"/>
            </a:endParaRPr>
          </a:p>
        </p:txBody>
      </p:sp>
      <p:sp>
        <p:nvSpPr>
          <p:cNvPr id="5" name="Sous-titre 4"/>
          <p:cNvSpPr>
            <a:spLocks noGrp="1"/>
          </p:cNvSpPr>
          <p:nvPr>
            <p:ph type="subTitle" idx="1"/>
          </p:nvPr>
        </p:nvSpPr>
        <p:spPr>
          <a:xfrm>
            <a:off x="477788" y="5866986"/>
            <a:ext cx="7848600" cy="747692"/>
          </a:xfrm>
        </p:spPr>
        <p:txBody>
          <a:bodyPr rtlCol="0"/>
          <a:lstStyle/>
          <a:p>
            <a:pPr rtl="0"/>
            <a:r>
              <a:rPr lang="fr-FR" b="1" dirty="0"/>
              <a:t>CASSANO MARGAUX</a:t>
            </a:r>
          </a:p>
          <a:p>
            <a:pPr rtl="0"/>
            <a:r>
              <a:rPr lang="fr-FR" b="1" dirty="0"/>
              <a:t>YOT REGNAULT ILAN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1F7B231-5C45-B814-9CF7-DC0CF38B72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137" y="526198"/>
            <a:ext cx="3135376" cy="356648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A3A1CCE-B348-D444-EB6B-B37D60DBCFB4}"/>
              </a:ext>
            </a:extLst>
          </p:cNvPr>
          <p:cNvSpPr txBox="1"/>
          <p:nvPr/>
        </p:nvSpPr>
        <p:spPr>
          <a:xfrm>
            <a:off x="10079751" y="6091046"/>
            <a:ext cx="252028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i="1" dirty="0"/>
              <a:t>Mars 2024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47EA101-2777-5A10-B5B3-5D0A9A4C6F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4903" y="526198"/>
            <a:ext cx="3269697" cy="372200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166D991-1479-7C16-D5A9-C5FDF7794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7625" y="700976"/>
            <a:ext cx="1957561" cy="3584625"/>
          </a:xfrm>
          <a:prstGeom prst="rect">
            <a:avLst/>
          </a:prstGeom>
        </p:spPr>
      </p:pic>
      <p:pic>
        <p:nvPicPr>
          <p:cNvPr id="6" name="Amazing Future">
            <a:hlinkClick r:id="" action="ppaction://media"/>
            <a:extLst>
              <a:ext uri="{FF2B5EF4-FFF2-40B4-BE49-F238E27FC236}">
                <a16:creationId xmlns:a16="http://schemas.microsoft.com/office/drawing/2014/main" id="{261E427C-4F27-9DEF-D34F-61ECBAC91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23CE462-AB9F-96EB-B318-27A211FCACB9}"/>
              </a:ext>
            </a:extLst>
          </p:cNvPr>
          <p:cNvSpPr txBox="1"/>
          <p:nvPr/>
        </p:nvSpPr>
        <p:spPr>
          <a:xfrm>
            <a:off x="158864" y="322466"/>
            <a:ext cx="4680520" cy="8679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800" b="1" dirty="0">
                <a:solidFill>
                  <a:srgbClr val="C00000"/>
                </a:solidFill>
              </a:rPr>
              <a:t>Journée n°1 : </a:t>
            </a:r>
          </a:p>
          <a:p>
            <a:pPr>
              <a:lnSpc>
                <a:spcPct val="90000"/>
              </a:lnSpc>
            </a:pPr>
            <a:r>
              <a:rPr lang="fr-FR" sz="2800" b="1" dirty="0">
                <a:solidFill>
                  <a:srgbClr val="C00000"/>
                </a:solidFill>
              </a:rPr>
              <a:t>Mardi 2 avril 2024</a:t>
            </a:r>
          </a:p>
        </p:txBody>
      </p:sp>
      <p:pic>
        <p:nvPicPr>
          <p:cNvPr id="7" name="Image 6" descr="Une image contenant dessin humoristique&#10;&#10;Description générée automatiquement">
            <a:extLst>
              <a:ext uri="{FF2B5EF4-FFF2-40B4-BE49-F238E27FC236}">
                <a16:creationId xmlns:a16="http://schemas.microsoft.com/office/drawing/2014/main" id="{0D580963-902D-986B-AE6E-1627EEC97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55" y="3603452"/>
            <a:ext cx="4182956" cy="2956153"/>
          </a:xfrm>
          <a:prstGeom prst="rect">
            <a:avLst/>
          </a:prstGeom>
        </p:spPr>
      </p:pic>
      <p:pic>
        <p:nvPicPr>
          <p:cNvPr id="11" name="Image 10" descr="Une image contenant jouet, Carmin, oiseau, dessin humoristique&#10;&#10;Description générée automatiquement">
            <a:extLst>
              <a:ext uri="{FF2B5EF4-FFF2-40B4-BE49-F238E27FC236}">
                <a16:creationId xmlns:a16="http://schemas.microsoft.com/office/drawing/2014/main" id="{F6545FFC-B819-C67A-2450-AAD1E18F3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956" y="1253125"/>
            <a:ext cx="4321557" cy="3054104"/>
          </a:xfrm>
          <a:prstGeom prst="rect">
            <a:avLst/>
          </a:prstGeom>
        </p:spPr>
      </p:pic>
      <p:pic>
        <p:nvPicPr>
          <p:cNvPr id="13" name="Image 12" descr="Une image contenant Graphique, capture d’écran, conception&#10;&#10;Description générée automatiquement">
            <a:extLst>
              <a:ext uri="{FF2B5EF4-FFF2-40B4-BE49-F238E27FC236}">
                <a16:creationId xmlns:a16="http://schemas.microsoft.com/office/drawing/2014/main" id="{1209D4B0-6D02-8984-83DC-F19DB395A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570" y="4122833"/>
            <a:ext cx="6132523" cy="282671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49413B3-66AD-A052-2B9E-5A235DF9772B}"/>
              </a:ext>
            </a:extLst>
          </p:cNvPr>
          <p:cNvSpPr txBox="1"/>
          <p:nvPr/>
        </p:nvSpPr>
        <p:spPr>
          <a:xfrm>
            <a:off x="6656544" y="433266"/>
            <a:ext cx="5394297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fr-FR" sz="2400" b="1" dirty="0"/>
              <a:t>Découverte de pratiques sportives </a:t>
            </a:r>
          </a:p>
          <a:p>
            <a:pPr algn="r">
              <a:lnSpc>
                <a:spcPct val="90000"/>
              </a:lnSpc>
            </a:pPr>
            <a:r>
              <a:rPr lang="fr-FR" sz="2400" b="1" dirty="0"/>
              <a:t>&amp; des saveurs culinaires</a:t>
            </a:r>
          </a:p>
        </p:txBody>
      </p:sp>
      <p:pic>
        <p:nvPicPr>
          <p:cNvPr id="3" name="Espace réservé du contenu 9">
            <a:extLst>
              <a:ext uri="{FF2B5EF4-FFF2-40B4-BE49-F238E27FC236}">
                <a16:creationId xmlns:a16="http://schemas.microsoft.com/office/drawing/2014/main" id="{5FD0B686-5BB6-6CF5-75D5-4DAD7DB0C0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260" y="-55919"/>
            <a:ext cx="1800200" cy="1263709"/>
          </a:xfrm>
          <a:prstGeom prst="rect">
            <a:avLst/>
          </a:prstGeom>
        </p:spPr>
      </p:pic>
      <p:pic>
        <p:nvPicPr>
          <p:cNvPr id="5" name="Image 4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65D805A6-B861-F3E5-B697-DB4A2D74B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4852" y="1469310"/>
            <a:ext cx="1421135" cy="1930312"/>
          </a:xfrm>
          <a:prstGeom prst="rect">
            <a:avLst/>
          </a:prstGeom>
        </p:spPr>
      </p:pic>
      <p:pic>
        <p:nvPicPr>
          <p:cNvPr id="4" name="Image 3" descr="Une image contenant art, dessin humoristique&#10;&#10;Description générée automatiquement">
            <a:extLst>
              <a:ext uri="{FF2B5EF4-FFF2-40B4-BE49-F238E27FC236}">
                <a16:creationId xmlns:a16="http://schemas.microsoft.com/office/drawing/2014/main" id="{A7991AF2-1D1D-8164-EE1E-5002B6D1F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1128" y="585617"/>
            <a:ext cx="5490182" cy="387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9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A4E5D311-8203-02DE-BE42-94DA3E31913B}"/>
              </a:ext>
            </a:extLst>
          </p:cNvPr>
          <p:cNvSpPr txBox="1"/>
          <p:nvPr/>
        </p:nvSpPr>
        <p:spPr>
          <a:xfrm>
            <a:off x="7291569" y="221535"/>
            <a:ext cx="4841332" cy="4247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dirty="0"/>
              <a:t>Programme sportif &amp; artistique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D238C7B-D031-2820-87EA-3DC8BE6E97EA}"/>
              </a:ext>
            </a:extLst>
          </p:cNvPr>
          <p:cNvSpPr txBox="1"/>
          <p:nvPr/>
        </p:nvSpPr>
        <p:spPr>
          <a:xfrm>
            <a:off x="261764" y="341459"/>
            <a:ext cx="2808312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Mardi 2 avril matin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D682A2A-06AE-C528-A9DE-E71F3199FCCE}"/>
              </a:ext>
            </a:extLst>
          </p:cNvPr>
          <p:cNvSpPr txBox="1"/>
          <p:nvPr/>
        </p:nvSpPr>
        <p:spPr>
          <a:xfrm>
            <a:off x="7678588" y="2204864"/>
            <a:ext cx="3456384" cy="136815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fr-FR" sz="2400" dirty="0" err="1"/>
          </a:p>
        </p:txBody>
      </p:sp>
      <p:pic>
        <p:nvPicPr>
          <p:cNvPr id="14" name="Espace réservé du contenu 9">
            <a:extLst>
              <a:ext uri="{FF2B5EF4-FFF2-40B4-BE49-F238E27FC236}">
                <a16:creationId xmlns:a16="http://schemas.microsoft.com/office/drawing/2014/main" id="{1B0AA1C1-4C91-3181-5577-D35E26CD69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466" y="-141993"/>
            <a:ext cx="1800200" cy="126370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52C84B2-43A3-41E3-B4A7-7AA18757B03A}"/>
              </a:ext>
            </a:extLst>
          </p:cNvPr>
          <p:cNvSpPr txBox="1"/>
          <p:nvPr/>
        </p:nvSpPr>
        <p:spPr>
          <a:xfrm>
            <a:off x="549796" y="2266446"/>
            <a:ext cx="8568952" cy="358251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r-FR" sz="1800" b="1" dirty="0">
                <a:highlight>
                  <a:srgbClr val="FFFF00"/>
                </a:highlight>
              </a:rPr>
              <a:t>Ouverture de la semaine des jeux</a:t>
            </a:r>
          </a:p>
          <a:p>
            <a:pPr>
              <a:lnSpc>
                <a:spcPct val="90000"/>
              </a:lnSpc>
            </a:pPr>
            <a:r>
              <a:rPr lang="fr-FR" b="1" dirty="0">
                <a:highlight>
                  <a:srgbClr val="FFFF00"/>
                </a:highlight>
              </a:rPr>
              <a:t>Donner du corps au jeux !</a:t>
            </a:r>
          </a:p>
          <a:p>
            <a:pPr>
              <a:lnSpc>
                <a:spcPct val="90000"/>
              </a:lnSpc>
            </a:pPr>
            <a:r>
              <a:rPr lang="fr-FR" sz="1800" b="1" dirty="0">
                <a:highlight>
                  <a:srgbClr val="FFFF00"/>
                </a:highlight>
              </a:rPr>
              <a:t> </a:t>
            </a:r>
          </a:p>
          <a:p>
            <a:pPr>
              <a:lnSpc>
                <a:spcPct val="90000"/>
              </a:lnSpc>
            </a:pPr>
            <a:r>
              <a:rPr lang="fr-FR" kern="100" dirty="0"/>
              <a:t>La danse des jeux du chorégraphe Mourad </a:t>
            </a:r>
            <a:r>
              <a:rPr lang="fr-FR" kern="100" dirty="0" err="1"/>
              <a:t>Merzouki</a:t>
            </a:r>
            <a:r>
              <a:rPr lang="fr-FR" kern="100" dirty="0"/>
              <a:t> avec les secondes</a:t>
            </a:r>
          </a:p>
          <a:p>
            <a:pPr>
              <a:lnSpc>
                <a:spcPct val="90000"/>
              </a:lnSpc>
            </a:pPr>
            <a:r>
              <a:rPr lang="fr-FR" kern="100" dirty="0"/>
              <a:t>Création flashmob avec les premières </a:t>
            </a:r>
          </a:p>
          <a:p>
            <a:pPr>
              <a:lnSpc>
                <a:spcPct val="90000"/>
              </a:lnSpc>
            </a:pPr>
            <a:endParaRPr lang="fr-FR" kern="100" dirty="0"/>
          </a:p>
          <a:p>
            <a:pPr>
              <a:lnSpc>
                <a:spcPct val="90000"/>
              </a:lnSpc>
            </a:pPr>
            <a:r>
              <a:rPr lang="fr-FR" kern="100" dirty="0"/>
              <a:t>Lieu : Cour centrale Lycée</a:t>
            </a:r>
          </a:p>
          <a:p>
            <a:pPr>
              <a:lnSpc>
                <a:spcPct val="90000"/>
              </a:lnSpc>
            </a:pPr>
            <a:endParaRPr lang="fr-FR" kern="100" dirty="0"/>
          </a:p>
          <a:p>
            <a:pPr>
              <a:lnSpc>
                <a:spcPct val="90000"/>
              </a:lnSpc>
            </a:pPr>
            <a:r>
              <a:rPr lang="fr-FR" kern="100" dirty="0"/>
              <a:t>Horaire : 15 min  à la récréation dés 10h.</a:t>
            </a:r>
          </a:p>
          <a:p>
            <a:pPr>
              <a:lnSpc>
                <a:spcPct val="90000"/>
              </a:lnSpc>
            </a:pPr>
            <a:endParaRPr lang="fr-FR" kern="100" dirty="0"/>
          </a:p>
          <a:p>
            <a:pPr>
              <a:lnSpc>
                <a:spcPct val="90000"/>
              </a:lnSpc>
            </a:pPr>
            <a:r>
              <a:rPr lang="fr-FR" kern="100" dirty="0"/>
              <a:t>Classes ciblées :Elèves de l’enseignement Art danse</a:t>
            </a:r>
          </a:p>
          <a:p>
            <a:pPr>
              <a:lnSpc>
                <a:spcPct val="90000"/>
              </a:lnSpc>
            </a:pPr>
            <a:r>
              <a:rPr lang="fr-FR" kern="100" dirty="0"/>
              <a:t>Tous niveaux</a:t>
            </a:r>
          </a:p>
          <a:p>
            <a:pPr>
              <a:lnSpc>
                <a:spcPct val="90000"/>
              </a:lnSpc>
            </a:pPr>
            <a:endParaRPr lang="fr-FR" kern="100" dirty="0"/>
          </a:p>
          <a:p>
            <a:pPr>
              <a:lnSpc>
                <a:spcPct val="90000"/>
              </a:lnSpc>
            </a:pPr>
            <a:r>
              <a:rPr lang="fr-FR" kern="100" dirty="0"/>
              <a:t>Professeur :  Mme Mieur Sabrina</a:t>
            </a:r>
          </a:p>
        </p:txBody>
      </p:sp>
      <p:pic>
        <p:nvPicPr>
          <p:cNvPr id="7" name="Image 6" descr="Une image contenant art, dessin humoristique&#10;&#10;Description générée automatiquement">
            <a:extLst>
              <a:ext uri="{FF2B5EF4-FFF2-40B4-BE49-F238E27FC236}">
                <a16:creationId xmlns:a16="http://schemas.microsoft.com/office/drawing/2014/main" id="{683299E9-25A7-D06A-71F7-B5BDFEDCF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464" y="1844824"/>
            <a:ext cx="6237479" cy="440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5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78DC6CB-84D1-2AEB-D30E-41CFB8C13EDE}"/>
              </a:ext>
            </a:extLst>
          </p:cNvPr>
          <p:cNvSpPr txBox="1"/>
          <p:nvPr/>
        </p:nvSpPr>
        <p:spPr>
          <a:xfrm>
            <a:off x="4222205" y="166717"/>
            <a:ext cx="7704856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fr-FR" sz="2400" b="1" dirty="0"/>
              <a:t>Des chefs d’</a:t>
            </a:r>
            <a:r>
              <a:rPr lang="fr-FR" sz="2400" b="1" dirty="0" err="1"/>
              <a:t>oeuvre</a:t>
            </a:r>
            <a:r>
              <a:rPr lang="fr-FR" sz="2400" b="1" dirty="0"/>
              <a:t> pour vos papilles </a:t>
            </a:r>
          </a:p>
          <a:p>
            <a:pPr algn="r">
              <a:lnSpc>
                <a:spcPct val="90000"/>
              </a:lnSpc>
            </a:pPr>
            <a:r>
              <a:rPr lang="fr-FR" sz="2400" b="1" dirty="0"/>
              <a:t>sur la thématique des jeux olympiques 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846F42-2740-CC44-9D65-DA2CC45BED98}"/>
              </a:ext>
            </a:extLst>
          </p:cNvPr>
          <p:cNvSpPr txBox="1"/>
          <p:nvPr/>
        </p:nvSpPr>
        <p:spPr>
          <a:xfrm>
            <a:off x="73146" y="2912112"/>
            <a:ext cx="6048672" cy="394588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2400" b="1" kern="100" dirty="0">
                <a:effectLst/>
                <a:highlight>
                  <a:srgbClr val="FFFF00"/>
                </a:highlight>
              </a:rPr>
              <a:t>Ateliers dégustation</a:t>
            </a:r>
            <a:endParaRPr lang="fr-FR" sz="3200" b="1" kern="100" dirty="0">
              <a:effectLst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kern="100" dirty="0">
                <a:effectLst/>
              </a:rPr>
              <a:t>Classe :  </a:t>
            </a:r>
            <a:r>
              <a:rPr lang="fr-FR" kern="100" dirty="0">
                <a:effectLst/>
                <a:highlight>
                  <a:srgbClr val="00FFFF"/>
                </a:highlight>
              </a:rPr>
              <a:t>HR2 (15 élèves)</a:t>
            </a:r>
            <a:endParaRPr lang="fr-FR" sz="2400" kern="100" dirty="0">
              <a:effectLst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1600" kern="100" dirty="0"/>
              <a:t>Horaire : 8h à 14h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1600" kern="100" dirty="0"/>
              <a:t>Lieu:</a:t>
            </a:r>
            <a:r>
              <a:rPr lang="fr-FR" sz="1600" kern="100" dirty="0">
                <a:effectLst/>
              </a:rPr>
              <a:t> Entrée du restaurant pédagogique</a:t>
            </a:r>
            <a:endParaRPr lang="fr-FR" sz="2000" kern="100" dirty="0">
              <a:effectLst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1600" kern="100" dirty="0">
                <a:effectLst/>
              </a:rPr>
              <a:t>Professeurs encadrants : Maxime </a:t>
            </a:r>
            <a:r>
              <a:rPr lang="fr-FR" sz="1600" kern="100" dirty="0" err="1">
                <a:effectLst/>
              </a:rPr>
              <a:t>Herrgott</a:t>
            </a:r>
            <a:r>
              <a:rPr lang="fr-FR" sz="1600" kern="100" dirty="0">
                <a:effectLst/>
              </a:rPr>
              <a:t> / Bruno Pèse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fr-FR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kern="100" dirty="0"/>
              <a:t>Menu: Baguels aux couleurs des anneaux olympiques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kern="100" dirty="0"/>
              <a:t>Mise en avant des valeurs des sports olympiques en rapport avec les valeurs des métiers de la restauration</a:t>
            </a:r>
          </a:p>
          <a:p>
            <a:pPr>
              <a:lnSpc>
                <a:spcPct val="90000"/>
              </a:lnSpc>
            </a:pPr>
            <a:endParaRPr lang="fr-FR" sz="2400" dirty="0" err="1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A2DFFE3-90E8-046B-742D-D366FA056F7F}"/>
              </a:ext>
            </a:extLst>
          </p:cNvPr>
          <p:cNvSpPr txBox="1"/>
          <p:nvPr/>
        </p:nvSpPr>
        <p:spPr>
          <a:xfrm>
            <a:off x="7534572" y="2492896"/>
            <a:ext cx="2808312" cy="144016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fr-FR" sz="2400" dirty="0" err="1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429CEAC-D6EA-DFB7-4F98-CCDB18EA689A}"/>
              </a:ext>
            </a:extLst>
          </p:cNvPr>
          <p:cNvSpPr txBox="1"/>
          <p:nvPr/>
        </p:nvSpPr>
        <p:spPr>
          <a:xfrm>
            <a:off x="6834811" y="2264012"/>
            <a:ext cx="5256584" cy="446327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400" b="1" kern="100" dirty="0">
                <a:highlight>
                  <a:srgbClr val="FFFF00"/>
                </a:highlight>
              </a:rPr>
              <a:t>Menu gastronomique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000" kern="100" dirty="0"/>
              <a:t>Classe :  </a:t>
            </a:r>
            <a:r>
              <a:rPr lang="fr-FR" sz="2000" kern="100" dirty="0">
                <a:highlight>
                  <a:srgbClr val="00FFFF"/>
                </a:highlight>
              </a:rPr>
              <a:t>TRES1 (14 élèves) &amp;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000" kern="100" dirty="0">
                <a:highlight>
                  <a:srgbClr val="00FFFF"/>
                </a:highlight>
              </a:rPr>
              <a:t>TRES2 (17 élèves</a:t>
            </a:r>
            <a:r>
              <a:rPr lang="fr-FR" sz="2400" kern="100" dirty="0">
                <a:highlight>
                  <a:srgbClr val="00FFFF"/>
                </a:highlight>
              </a:rPr>
              <a:t>)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1600" kern="100" dirty="0"/>
              <a:t>Horaire : 14h30 à 22h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1600" kern="100" dirty="0"/>
              <a:t>Lieu: Restaurant l’Auguste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1400" kern="100" dirty="0"/>
              <a:t>Professeurs encadrants : Laurin/ Duval, Albouy/ Maria Valle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1400" kern="100" dirty="0"/>
              <a:t>Menu : Amuse-bouche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1400" kern="100" dirty="0"/>
              <a:t>Œufs pochés &amp; lentilles vertes jus d’écrevisse réduit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1400" kern="100" dirty="0"/>
              <a:t>Salmis de pintade Pommes croquettes et </a:t>
            </a:r>
            <a:r>
              <a:rPr lang="fr-FR" sz="1400" kern="100" dirty="0" err="1"/>
              <a:t>surcrine</a:t>
            </a:r>
            <a:r>
              <a:rPr lang="fr-FR" sz="1400" kern="100" dirty="0"/>
              <a:t> braisée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1400" kern="100" dirty="0"/>
              <a:t> Fromage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1400" kern="100" dirty="0"/>
              <a:t>Moelleux aux noix de pécan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1400" kern="100" dirty="0"/>
              <a:t>Frécinettes flambées Glace Bailey </a:t>
            </a:r>
            <a:endParaRPr lang="fr-FR" sz="1200" kern="100" dirty="0"/>
          </a:p>
        </p:txBody>
      </p:sp>
      <p:pic>
        <p:nvPicPr>
          <p:cNvPr id="5" name="Image 4" descr="Une image contenant Graphique, capture d’écran, conception&#10;&#10;Description générée automatiquement">
            <a:extLst>
              <a:ext uri="{FF2B5EF4-FFF2-40B4-BE49-F238E27FC236}">
                <a16:creationId xmlns:a16="http://schemas.microsoft.com/office/drawing/2014/main" id="{9456B8EE-69A4-EA45-8B4B-6D0A1FA1A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06" y="1366617"/>
            <a:ext cx="2676970" cy="123391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586E792-9331-70DF-57BF-5C9A8F0DDA97}"/>
              </a:ext>
            </a:extLst>
          </p:cNvPr>
          <p:cNvSpPr txBox="1"/>
          <p:nvPr/>
        </p:nvSpPr>
        <p:spPr>
          <a:xfrm>
            <a:off x="261764" y="341459"/>
            <a:ext cx="2808312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Mardi 2 avril</a:t>
            </a:r>
          </a:p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midi</a:t>
            </a:r>
          </a:p>
        </p:txBody>
      </p:sp>
      <p:pic>
        <p:nvPicPr>
          <p:cNvPr id="9" name="Espace réservé du contenu 9">
            <a:extLst>
              <a:ext uri="{FF2B5EF4-FFF2-40B4-BE49-F238E27FC236}">
                <a16:creationId xmlns:a16="http://schemas.microsoft.com/office/drawing/2014/main" id="{CDA509F4-8AA0-85E7-5453-6155ABD196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766" y="-91206"/>
            <a:ext cx="2016224" cy="1415354"/>
          </a:xfrm>
          <a:prstGeom prst="rect">
            <a:avLst/>
          </a:prstGeom>
        </p:spPr>
      </p:pic>
      <p:pic>
        <p:nvPicPr>
          <p:cNvPr id="11" name="Image 10" descr="Une image contenant dessin humoristique, clipart, illustration, dessin&#10;&#10;Description générée automatiquement">
            <a:extLst>
              <a:ext uri="{FF2B5EF4-FFF2-40B4-BE49-F238E27FC236}">
                <a16:creationId xmlns:a16="http://schemas.microsoft.com/office/drawing/2014/main" id="{4F11FA7E-ED5F-851A-83FB-5E2357FC1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228" y="1435022"/>
            <a:ext cx="2862154" cy="2862154"/>
          </a:xfrm>
          <a:prstGeom prst="rect">
            <a:avLst/>
          </a:prstGeom>
        </p:spPr>
      </p:pic>
      <p:pic>
        <p:nvPicPr>
          <p:cNvPr id="15" name="Image 14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6802C363-ED46-FFC8-46E9-32B1CBAFF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4812" y="1011797"/>
            <a:ext cx="840365" cy="114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A4E5D311-8203-02DE-BE42-94DA3E31913B}"/>
              </a:ext>
            </a:extLst>
          </p:cNvPr>
          <p:cNvSpPr txBox="1"/>
          <p:nvPr/>
        </p:nvSpPr>
        <p:spPr>
          <a:xfrm>
            <a:off x="5518348" y="341459"/>
            <a:ext cx="4320480" cy="4247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dirty="0"/>
              <a:t>Programme sportif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D682A2A-06AE-C528-A9DE-E71F3199FCCE}"/>
              </a:ext>
            </a:extLst>
          </p:cNvPr>
          <p:cNvSpPr txBox="1"/>
          <p:nvPr/>
        </p:nvSpPr>
        <p:spPr>
          <a:xfrm>
            <a:off x="7678588" y="2204864"/>
            <a:ext cx="3456384" cy="136815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fr-FR" sz="2400" dirty="0" err="1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3485F0-C6AB-D644-3223-19B766A6A33C}"/>
              </a:ext>
            </a:extLst>
          </p:cNvPr>
          <p:cNvSpPr txBox="1"/>
          <p:nvPr/>
        </p:nvSpPr>
        <p:spPr>
          <a:xfrm>
            <a:off x="261764" y="341459"/>
            <a:ext cx="2808312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Mardi 2 avril</a:t>
            </a:r>
          </a:p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après-midi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566CFCE-2652-D695-EB06-3A5768E859FC}"/>
              </a:ext>
            </a:extLst>
          </p:cNvPr>
          <p:cNvSpPr txBox="1"/>
          <p:nvPr/>
        </p:nvSpPr>
        <p:spPr>
          <a:xfrm>
            <a:off x="182968" y="1714521"/>
            <a:ext cx="11312044" cy="48020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2400" b="1" kern="1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Découverte de l’Escrime (valide et </a:t>
            </a:r>
            <a:r>
              <a:rPr lang="fr-FR" sz="2400" b="1" kern="1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handi</a:t>
            </a:r>
            <a:r>
              <a:rPr lang="fr-FR" sz="2400" b="1" kern="1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)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2400" kern="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Rencontre et pratique avec les maitres d’armes Antoine MANCEAU &amp; Dominique </a:t>
            </a:r>
            <a:r>
              <a:rPr lang="fr-FR" sz="2400" kern="100" dirty="0"/>
              <a:t>DECLAUDE </a:t>
            </a:r>
            <a:r>
              <a:rPr lang="fr-FR" sz="2400" kern="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 club d’escrime de Troyes Gymnique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2400" kern="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fr-FR" sz="2400" kern="1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400" kern="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Classe : </a:t>
            </a:r>
            <a:r>
              <a:rPr lang="fr-FR" sz="2400" kern="100" dirty="0">
                <a:solidFill>
                  <a:schemeClr val="tx1"/>
                </a:solidFill>
                <a:effectLst/>
                <a:highlight>
                  <a:srgbClr val="00FFFF"/>
                </a:highlight>
                <a:latin typeface="+mn-lt"/>
                <a:ea typeface="+mn-ea"/>
                <a:cs typeface="+mn-cs"/>
              </a:rPr>
              <a:t>2F (32 élèves)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400" kern="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Horaire : 13h30 à 16h30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400" kern="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Lieu : COSEC 2 des Chartreux Troyes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400" kern="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Professeur encadrant : Mieur Sabrina</a:t>
            </a:r>
          </a:p>
          <a:p>
            <a:pPr>
              <a:lnSpc>
                <a:spcPct val="90000"/>
              </a:lnSpc>
            </a:pPr>
            <a:endParaRPr lang="fr-FR" sz="2400" dirty="0" err="1"/>
          </a:p>
        </p:txBody>
      </p:sp>
      <p:pic>
        <p:nvPicPr>
          <p:cNvPr id="6" name="Image 5" descr="Une image contenant jouet, Carmin, oiseau, dessin humoristique&#10;&#10;Description générée automatiquement">
            <a:extLst>
              <a:ext uri="{FF2B5EF4-FFF2-40B4-BE49-F238E27FC236}">
                <a16:creationId xmlns:a16="http://schemas.microsoft.com/office/drawing/2014/main" id="{2247AD7B-973A-7727-8D10-3D38E0348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07289" y="-531440"/>
            <a:ext cx="4989959" cy="3526474"/>
          </a:xfrm>
          <a:prstGeom prst="rect">
            <a:avLst/>
          </a:prstGeom>
        </p:spPr>
      </p:pic>
      <p:pic>
        <p:nvPicPr>
          <p:cNvPr id="13" name="Image 12" descr="Une image contenant jouet, dessin humoristique, roue, Pièce auto&#10;&#10;Description générée automatiquement">
            <a:extLst>
              <a:ext uri="{FF2B5EF4-FFF2-40B4-BE49-F238E27FC236}">
                <a16:creationId xmlns:a16="http://schemas.microsoft.com/office/drawing/2014/main" id="{C8869C1F-E261-426C-B4D9-C44911248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88" y="2756677"/>
            <a:ext cx="4896544" cy="4046730"/>
          </a:xfrm>
          <a:prstGeom prst="rect">
            <a:avLst/>
          </a:prstGeom>
        </p:spPr>
      </p:pic>
      <p:pic>
        <p:nvPicPr>
          <p:cNvPr id="14" name="Espace réservé du contenu 9">
            <a:extLst>
              <a:ext uri="{FF2B5EF4-FFF2-40B4-BE49-F238E27FC236}">
                <a16:creationId xmlns:a16="http://schemas.microsoft.com/office/drawing/2014/main" id="{2A586478-34E7-ED3B-24BE-16AA540480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585" y="88169"/>
            <a:ext cx="1800200" cy="126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0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23CE462-AB9F-96EB-B318-27A211FCACB9}"/>
              </a:ext>
            </a:extLst>
          </p:cNvPr>
          <p:cNvSpPr txBox="1"/>
          <p:nvPr/>
        </p:nvSpPr>
        <p:spPr>
          <a:xfrm>
            <a:off x="330337" y="381049"/>
            <a:ext cx="4680520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Journée n°2 :</a:t>
            </a:r>
          </a:p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Mercredi 3 avril 2024</a:t>
            </a:r>
          </a:p>
        </p:txBody>
      </p:sp>
      <p:pic>
        <p:nvPicPr>
          <p:cNvPr id="13" name="Image 12" descr="Une image contenant Graphique, capture d’écran, conception&#10;&#10;Description générée automatiquement">
            <a:extLst>
              <a:ext uri="{FF2B5EF4-FFF2-40B4-BE49-F238E27FC236}">
                <a16:creationId xmlns:a16="http://schemas.microsoft.com/office/drawing/2014/main" id="{1209D4B0-6D02-8984-83DC-F19DB395A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896" y="4031290"/>
            <a:ext cx="6132523" cy="282671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49413B3-66AD-A052-2B9E-5A235DF9772B}"/>
              </a:ext>
            </a:extLst>
          </p:cNvPr>
          <p:cNvSpPr txBox="1"/>
          <p:nvPr/>
        </p:nvSpPr>
        <p:spPr>
          <a:xfrm>
            <a:off x="5475896" y="264778"/>
            <a:ext cx="6474416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fr-FR" sz="2400" b="1" dirty="0"/>
              <a:t>Entretiens avec des sportifs et entraineurs</a:t>
            </a:r>
          </a:p>
          <a:p>
            <a:pPr algn="r">
              <a:lnSpc>
                <a:spcPct val="90000"/>
              </a:lnSpc>
            </a:pPr>
            <a:r>
              <a:rPr lang="fr-FR" sz="2400" b="1" dirty="0"/>
              <a:t>&amp; dégustations des saveurs culinaires</a:t>
            </a:r>
          </a:p>
        </p:txBody>
      </p:sp>
      <p:pic>
        <p:nvPicPr>
          <p:cNvPr id="4" name="Image 3" descr="Une image contenant jouet, Animation, Dessin animé, dessin humoristique&#10;&#10;Description générée automatiquement">
            <a:extLst>
              <a:ext uri="{FF2B5EF4-FFF2-40B4-BE49-F238E27FC236}">
                <a16:creationId xmlns:a16="http://schemas.microsoft.com/office/drawing/2014/main" id="{AD5B3B6A-22D7-2E09-44C0-7A73E99A4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076" y="759614"/>
            <a:ext cx="5325691" cy="3763739"/>
          </a:xfrm>
          <a:prstGeom prst="rect">
            <a:avLst/>
          </a:prstGeom>
        </p:spPr>
      </p:pic>
      <p:pic>
        <p:nvPicPr>
          <p:cNvPr id="6" name="Image 5" descr="Une image contenant jouet, Carmin, oiseau, dessin humoristique&#10;&#10;Description générée automatiquement">
            <a:extLst>
              <a:ext uri="{FF2B5EF4-FFF2-40B4-BE49-F238E27FC236}">
                <a16:creationId xmlns:a16="http://schemas.microsoft.com/office/drawing/2014/main" id="{E2DC0C75-E298-3A35-B678-89D641392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5" y="3527146"/>
            <a:ext cx="4713158" cy="3330854"/>
          </a:xfrm>
          <a:prstGeom prst="rect">
            <a:avLst/>
          </a:prstGeom>
        </p:spPr>
      </p:pic>
      <p:pic>
        <p:nvPicPr>
          <p:cNvPr id="8" name="Espace réservé du contenu 9">
            <a:extLst>
              <a:ext uri="{FF2B5EF4-FFF2-40B4-BE49-F238E27FC236}">
                <a16:creationId xmlns:a16="http://schemas.microsoft.com/office/drawing/2014/main" id="{8198B20C-1E02-322D-7BB3-71C442215E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88" y="1700808"/>
            <a:ext cx="1800200" cy="1263709"/>
          </a:xfrm>
          <a:prstGeom prst="rect">
            <a:avLst/>
          </a:prstGeom>
        </p:spPr>
      </p:pic>
      <p:pic>
        <p:nvPicPr>
          <p:cNvPr id="10" name="Image 9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43E6DE79-7DE8-D2BD-8C9B-405A917B97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7855" y="1573994"/>
            <a:ext cx="1421135" cy="193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4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5D238C7B-D031-2820-87EA-3DC8BE6E97EA}"/>
              </a:ext>
            </a:extLst>
          </p:cNvPr>
          <p:cNvSpPr txBox="1"/>
          <p:nvPr/>
        </p:nvSpPr>
        <p:spPr>
          <a:xfrm>
            <a:off x="261764" y="341459"/>
            <a:ext cx="2808312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Mercredi 3 avril</a:t>
            </a:r>
          </a:p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matin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D682A2A-06AE-C528-A9DE-E71F3199FCCE}"/>
              </a:ext>
            </a:extLst>
          </p:cNvPr>
          <p:cNvSpPr txBox="1"/>
          <p:nvPr/>
        </p:nvSpPr>
        <p:spPr>
          <a:xfrm>
            <a:off x="203091" y="2841967"/>
            <a:ext cx="8433018" cy="385951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fr-FR" sz="2400" dirty="0"/>
          </a:p>
          <a:p>
            <a:pPr>
              <a:lnSpc>
                <a:spcPct val="90000"/>
              </a:lnSpc>
            </a:pPr>
            <a:r>
              <a:rPr lang="fr-FR" sz="2000" dirty="0"/>
              <a:t>- Dominique De Claude Maitre d’armes pour l’escrime</a:t>
            </a:r>
          </a:p>
          <a:p>
            <a:pPr>
              <a:lnSpc>
                <a:spcPct val="90000"/>
              </a:lnSpc>
            </a:pPr>
            <a:r>
              <a:rPr lang="fr-FR" sz="2000" dirty="0"/>
              <a:t>- Mamadou </a:t>
            </a:r>
            <a:r>
              <a:rPr lang="fr-FR" sz="2000" dirty="0" err="1"/>
              <a:t>Batily</a:t>
            </a:r>
            <a:r>
              <a:rPr lang="fr-FR" sz="2000" dirty="0"/>
              <a:t> pour la boxe</a:t>
            </a:r>
          </a:p>
          <a:p>
            <a:pPr>
              <a:lnSpc>
                <a:spcPct val="90000"/>
              </a:lnSpc>
            </a:pPr>
            <a:r>
              <a:rPr lang="fr-FR" sz="2000" dirty="0"/>
              <a:t>- Téo Baradel pour le patinage artistique</a:t>
            </a:r>
          </a:p>
          <a:p>
            <a:pPr>
              <a:lnSpc>
                <a:spcPct val="90000"/>
              </a:lnSpc>
            </a:pPr>
            <a:r>
              <a:rPr lang="fr-FR" sz="2000" dirty="0"/>
              <a:t>- Mme Baradel Professeure physique chimie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endParaRPr lang="fr-FR" sz="2000" dirty="0"/>
          </a:p>
          <a:p>
            <a:pPr>
              <a:lnSpc>
                <a:spcPct val="90000"/>
              </a:lnSpc>
            </a:pPr>
            <a:r>
              <a:rPr lang="fr-FR" sz="2000" dirty="0"/>
              <a:t>Horaires : 9h à 10h</a:t>
            </a:r>
          </a:p>
          <a:p>
            <a:pPr>
              <a:lnSpc>
                <a:spcPct val="90000"/>
              </a:lnSpc>
            </a:pPr>
            <a:endParaRPr lang="fr-FR" sz="1600" dirty="0"/>
          </a:p>
          <a:p>
            <a:pPr>
              <a:lnSpc>
                <a:spcPct val="90000"/>
              </a:lnSpc>
            </a:pPr>
            <a:r>
              <a:rPr lang="fr-FR" sz="2000" dirty="0"/>
              <a:t>Classes ciblées : </a:t>
            </a:r>
            <a:r>
              <a:rPr lang="fr-FR" sz="2000" dirty="0">
                <a:highlight>
                  <a:srgbClr val="00FFFF"/>
                </a:highlight>
              </a:rPr>
              <a:t>2E, 2F, 2G</a:t>
            </a:r>
            <a:r>
              <a:rPr lang="fr-FR" sz="2000" dirty="0"/>
              <a:t>(Secondes du dispositif lycée engagé)</a:t>
            </a:r>
          </a:p>
          <a:p>
            <a:pPr>
              <a:lnSpc>
                <a:spcPct val="90000"/>
              </a:lnSpc>
            </a:pPr>
            <a:endParaRPr lang="fr-FR" sz="1600" dirty="0"/>
          </a:p>
          <a:p>
            <a:pPr>
              <a:lnSpc>
                <a:spcPct val="90000"/>
              </a:lnSpc>
            </a:pPr>
            <a:r>
              <a:rPr lang="fr-FR" sz="2000" dirty="0"/>
              <a:t>Lieu: Salle Jean Cocteau Lycée Herriot</a:t>
            </a:r>
          </a:p>
          <a:p>
            <a:pPr>
              <a:lnSpc>
                <a:spcPct val="90000"/>
              </a:lnSpc>
            </a:pPr>
            <a:endParaRPr lang="fr-FR" sz="1600" dirty="0"/>
          </a:p>
          <a:p>
            <a:pPr>
              <a:lnSpc>
                <a:spcPct val="90000"/>
              </a:lnSpc>
            </a:pPr>
            <a:r>
              <a:rPr lang="fr-FR" sz="2000" dirty="0"/>
              <a:t>Professeurs encadrants : Mmes Mieur Sabrina, </a:t>
            </a:r>
            <a:r>
              <a:rPr lang="fr-FR" sz="2000" dirty="0" err="1"/>
              <a:t>Lamaud</a:t>
            </a:r>
            <a:r>
              <a:rPr lang="fr-FR" sz="2000" dirty="0"/>
              <a:t> Christine, Leblond Anne Sophie &amp; M Mieur Frédéric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26EC5C8-C803-4166-3460-A0AF588D55E2}"/>
              </a:ext>
            </a:extLst>
          </p:cNvPr>
          <p:cNvSpPr txBox="1"/>
          <p:nvPr/>
        </p:nvSpPr>
        <p:spPr>
          <a:xfrm>
            <a:off x="5596101" y="341459"/>
            <a:ext cx="6912768" cy="4247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dirty="0"/>
              <a:t>Rencontre avec des sportifs &amp; entraineurs</a:t>
            </a:r>
          </a:p>
        </p:txBody>
      </p:sp>
      <p:pic>
        <p:nvPicPr>
          <p:cNvPr id="13" name="Image 12" descr="Une image contenant jouet, Carmin, oiseau, dessin humoristique&#10;&#10;Description générée automatiquement">
            <a:extLst>
              <a:ext uri="{FF2B5EF4-FFF2-40B4-BE49-F238E27FC236}">
                <a16:creationId xmlns:a16="http://schemas.microsoft.com/office/drawing/2014/main" id="{54048269-A0C3-52FF-7424-EE780DE3D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07" y="388759"/>
            <a:ext cx="4713158" cy="3330854"/>
          </a:xfrm>
          <a:prstGeom prst="rect">
            <a:avLst/>
          </a:prstGeom>
        </p:spPr>
      </p:pic>
      <p:pic>
        <p:nvPicPr>
          <p:cNvPr id="14" name="Image 13" descr="Une image contenant jouet, Animation, Dessin animé, dessin humoristique&#10;&#10;Description générée automatiquement">
            <a:extLst>
              <a:ext uri="{FF2B5EF4-FFF2-40B4-BE49-F238E27FC236}">
                <a16:creationId xmlns:a16="http://schemas.microsoft.com/office/drawing/2014/main" id="{39E40098-DCC9-9D11-C5B3-558CDEC1D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717" y="418130"/>
            <a:ext cx="5325691" cy="3763739"/>
          </a:xfrm>
          <a:prstGeom prst="rect">
            <a:avLst/>
          </a:prstGeom>
        </p:spPr>
      </p:pic>
      <p:pic>
        <p:nvPicPr>
          <p:cNvPr id="16" name="Image 15" descr="Une image contenant jouet, dessin humoristique, roue, Pièce auto&#10;&#10;Description générée automatiquement">
            <a:extLst>
              <a:ext uri="{FF2B5EF4-FFF2-40B4-BE49-F238E27FC236}">
                <a16:creationId xmlns:a16="http://schemas.microsoft.com/office/drawing/2014/main" id="{234FE18B-F5FB-667A-3B6B-B6DBEECB7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16628" y="3196722"/>
            <a:ext cx="4896544" cy="4046730"/>
          </a:xfrm>
          <a:prstGeom prst="rect">
            <a:avLst/>
          </a:prstGeom>
        </p:spPr>
      </p:pic>
      <p:pic>
        <p:nvPicPr>
          <p:cNvPr id="17" name="Espace réservé du contenu 9">
            <a:extLst>
              <a:ext uri="{FF2B5EF4-FFF2-40B4-BE49-F238E27FC236}">
                <a16:creationId xmlns:a16="http://schemas.microsoft.com/office/drawing/2014/main" id="{7448B2A5-531B-C42E-A55F-AA0C05A39D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8428" y="-28368"/>
            <a:ext cx="1800200" cy="126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4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78DC6CB-84D1-2AEB-D30E-41CFB8C13EDE}"/>
              </a:ext>
            </a:extLst>
          </p:cNvPr>
          <p:cNvSpPr txBox="1"/>
          <p:nvPr/>
        </p:nvSpPr>
        <p:spPr>
          <a:xfrm>
            <a:off x="3934172" y="228036"/>
            <a:ext cx="7704856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dirty="0"/>
              <a:t>Des chefs d’</a:t>
            </a:r>
            <a:r>
              <a:rPr lang="fr-FR" sz="2400" b="1" dirty="0" err="1"/>
              <a:t>oeuvre</a:t>
            </a:r>
            <a:r>
              <a:rPr lang="fr-FR" sz="2400" b="1" dirty="0"/>
              <a:t> sur la thématique </a:t>
            </a:r>
          </a:p>
          <a:p>
            <a:pPr>
              <a:lnSpc>
                <a:spcPct val="90000"/>
              </a:lnSpc>
            </a:pPr>
            <a:r>
              <a:rPr lang="fr-FR" sz="2400" b="1" dirty="0"/>
              <a:t>des jeux olympiques pour vos papilles!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846F42-2740-CC44-9D65-DA2CC45BED98}"/>
              </a:ext>
            </a:extLst>
          </p:cNvPr>
          <p:cNvSpPr txBox="1"/>
          <p:nvPr/>
        </p:nvSpPr>
        <p:spPr>
          <a:xfrm>
            <a:off x="117748" y="2996952"/>
            <a:ext cx="11665296" cy="383880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2400" kern="100" dirty="0">
                <a:effectLst/>
                <a:highlight>
                  <a:srgbClr val="FFFF00"/>
                </a:highlight>
              </a:rPr>
              <a:t>Ateliers dégustation</a:t>
            </a:r>
            <a:endParaRPr lang="fr-FR" sz="3200" kern="100" dirty="0">
              <a:effectLst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2400" kern="100" dirty="0">
                <a:effectLst/>
              </a:rPr>
              <a:t>Horaire : 8h à 14h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2400" kern="100" dirty="0"/>
              <a:t>Lieu : Restaurant Renoir </a:t>
            </a:r>
            <a:endParaRPr lang="fr-FR" sz="2400" kern="100" dirty="0">
              <a:effectLst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2400" kern="100" dirty="0">
                <a:effectLst/>
              </a:rPr>
              <a:t>Classe :  </a:t>
            </a:r>
            <a:r>
              <a:rPr lang="fr-FR" sz="2400" kern="100" dirty="0">
                <a:effectLst/>
                <a:highlight>
                  <a:srgbClr val="00FFFF"/>
                </a:highlight>
              </a:rPr>
              <a:t>HOT2 (16 élèves)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2400" kern="100" dirty="0">
                <a:effectLst/>
              </a:rPr>
              <a:t>Professeurs : Emilie </a:t>
            </a:r>
            <a:r>
              <a:rPr lang="fr-FR" sz="2400" kern="100" dirty="0" err="1">
                <a:effectLst/>
              </a:rPr>
              <a:t>Fonson</a:t>
            </a:r>
            <a:r>
              <a:rPr lang="fr-FR" sz="2400" kern="100" dirty="0">
                <a:effectLst/>
              </a:rPr>
              <a:t> &amp; </a:t>
            </a:r>
            <a:r>
              <a:rPr lang="fr-FR" sz="2400" kern="100" dirty="0" err="1">
                <a:effectLst/>
              </a:rPr>
              <a:t>Sébatien</a:t>
            </a:r>
            <a:r>
              <a:rPr lang="fr-FR" sz="2400" kern="100" dirty="0">
                <a:effectLst/>
              </a:rPr>
              <a:t> </a:t>
            </a:r>
            <a:r>
              <a:rPr lang="fr-FR" sz="2400" kern="100" dirty="0" err="1">
                <a:effectLst/>
              </a:rPr>
              <a:t>Ossent</a:t>
            </a:r>
            <a:endParaRPr lang="fr-FR" sz="2400" kern="100" dirty="0">
              <a:effectLst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kern="100" dirty="0"/>
              <a:t>Menu : Spécialités asiatiques : sushi, smoothie, samoussas poulet, nem végé et beignet de banane.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fr-FR" sz="2400" kern="100" dirty="0">
              <a:effectLst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A2DFFE3-90E8-046B-742D-D366FA056F7F}"/>
              </a:ext>
            </a:extLst>
          </p:cNvPr>
          <p:cNvSpPr txBox="1"/>
          <p:nvPr/>
        </p:nvSpPr>
        <p:spPr>
          <a:xfrm>
            <a:off x="7534572" y="2492896"/>
            <a:ext cx="2808312" cy="144016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fr-FR" sz="2400" dirty="0" err="1"/>
          </a:p>
        </p:txBody>
      </p:sp>
      <p:pic>
        <p:nvPicPr>
          <p:cNvPr id="5" name="Image 4" descr="Une image contenant Graphique, capture d’écran, conception&#10;&#10;Description générée automatiquement">
            <a:extLst>
              <a:ext uri="{FF2B5EF4-FFF2-40B4-BE49-F238E27FC236}">
                <a16:creationId xmlns:a16="http://schemas.microsoft.com/office/drawing/2014/main" id="{9456B8EE-69A4-EA45-8B4B-6D0A1FA1A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347" y="1281617"/>
            <a:ext cx="3197008" cy="147362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586E792-9331-70DF-57BF-5C9A8F0DDA97}"/>
              </a:ext>
            </a:extLst>
          </p:cNvPr>
          <p:cNvSpPr txBox="1"/>
          <p:nvPr/>
        </p:nvSpPr>
        <p:spPr>
          <a:xfrm>
            <a:off x="261764" y="341459"/>
            <a:ext cx="2808312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Mercredi 3 avril</a:t>
            </a:r>
          </a:p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midi</a:t>
            </a:r>
          </a:p>
        </p:txBody>
      </p:sp>
      <p:pic>
        <p:nvPicPr>
          <p:cNvPr id="18" name="Espace réservé du contenu 9">
            <a:extLst>
              <a:ext uri="{FF2B5EF4-FFF2-40B4-BE49-F238E27FC236}">
                <a16:creationId xmlns:a16="http://schemas.microsoft.com/office/drawing/2014/main" id="{9C845480-EDEA-A456-B410-FA171E5C6F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868" y="-166582"/>
            <a:ext cx="2124236" cy="1491177"/>
          </a:xfrm>
          <a:prstGeom prst="rect">
            <a:avLst/>
          </a:prstGeom>
        </p:spPr>
      </p:pic>
      <p:pic>
        <p:nvPicPr>
          <p:cNvPr id="19" name="Image 18" descr="Une image contenant dessin humoristique, clipart, illustration, dessin&#10;&#10;Description générée automatiquement">
            <a:extLst>
              <a:ext uri="{FF2B5EF4-FFF2-40B4-BE49-F238E27FC236}">
                <a16:creationId xmlns:a16="http://schemas.microsoft.com/office/drawing/2014/main" id="{40681FEC-4BA7-8A64-60F8-15BBB282D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540" y="1379784"/>
            <a:ext cx="3757139" cy="37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1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A4E5D311-8203-02DE-BE42-94DA3E31913B}"/>
              </a:ext>
            </a:extLst>
          </p:cNvPr>
          <p:cNvSpPr txBox="1"/>
          <p:nvPr/>
        </p:nvSpPr>
        <p:spPr>
          <a:xfrm>
            <a:off x="3862165" y="383910"/>
            <a:ext cx="8064896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fr-FR" sz="2400" b="1" dirty="0"/>
              <a:t>Programme sportif : Rencontre sportive </a:t>
            </a:r>
          </a:p>
          <a:p>
            <a:pPr algn="r">
              <a:lnSpc>
                <a:spcPct val="90000"/>
              </a:lnSpc>
            </a:pPr>
            <a:r>
              <a:rPr lang="fr-FR" sz="2400" b="1" dirty="0"/>
              <a:t>dans le cadre de l’Association Sportive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D682A2A-06AE-C528-A9DE-E71F3199FCCE}"/>
              </a:ext>
            </a:extLst>
          </p:cNvPr>
          <p:cNvSpPr txBox="1"/>
          <p:nvPr/>
        </p:nvSpPr>
        <p:spPr>
          <a:xfrm>
            <a:off x="7678588" y="2204864"/>
            <a:ext cx="3456384" cy="136815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fr-FR" sz="2400" dirty="0" err="1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3485F0-C6AB-D644-3223-19B766A6A33C}"/>
              </a:ext>
            </a:extLst>
          </p:cNvPr>
          <p:cNvSpPr txBox="1"/>
          <p:nvPr/>
        </p:nvSpPr>
        <p:spPr>
          <a:xfrm>
            <a:off x="261764" y="341459"/>
            <a:ext cx="2808312" cy="4247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566CFCE-2652-D695-EB06-3A5768E859FC}"/>
              </a:ext>
            </a:extLst>
          </p:cNvPr>
          <p:cNvSpPr txBox="1"/>
          <p:nvPr/>
        </p:nvSpPr>
        <p:spPr>
          <a:xfrm>
            <a:off x="618661" y="2575141"/>
            <a:ext cx="10951502" cy="394140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2400" b="1" kern="100" dirty="0"/>
              <a:t>Rencontre sportive</a:t>
            </a:r>
            <a:endParaRPr lang="fr-FR" sz="2400" b="1" kern="1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2400" kern="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Horaire : 13h30 à 16h30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2400" kern="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Lieu : COSEC La Noue </a:t>
            </a:r>
            <a:r>
              <a:rPr lang="fr-FR" sz="2400" kern="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Lutel</a:t>
            </a:r>
            <a:r>
              <a:rPr lang="fr-FR" sz="2400" kern="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Ste Savine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2400" kern="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Professeurs encadrants :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2400" kern="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professeurs animateurs de l’AS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fr-FR" sz="2400" kern="100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2400" kern="100" dirty="0">
                <a:solidFill>
                  <a:schemeClr val="tx1"/>
                </a:solidFill>
                <a:effectLst/>
                <a:highlight>
                  <a:srgbClr val="FF00FF"/>
                </a:highlight>
                <a:latin typeface="+mn-lt"/>
                <a:ea typeface="+mn-ea"/>
                <a:cs typeface="+mn-cs"/>
              </a:rPr>
              <a:t>Inscription des équipes auprès de Mme </a:t>
            </a:r>
            <a:r>
              <a:rPr lang="fr-FR" sz="2400" kern="100" dirty="0" err="1">
                <a:solidFill>
                  <a:schemeClr val="tx1"/>
                </a:solidFill>
                <a:effectLst/>
                <a:highlight>
                  <a:srgbClr val="FF00FF"/>
                </a:highlight>
                <a:latin typeface="+mn-lt"/>
                <a:ea typeface="+mn-ea"/>
                <a:cs typeface="+mn-cs"/>
              </a:rPr>
              <a:t>Lamaud</a:t>
            </a:r>
            <a:endParaRPr lang="fr-FR" sz="2400" kern="100" dirty="0">
              <a:solidFill>
                <a:schemeClr val="tx1"/>
              </a:solidFill>
              <a:effectLst/>
              <a:highlight>
                <a:srgbClr val="FF00FF"/>
              </a:highlight>
              <a:latin typeface="+mn-lt"/>
              <a:ea typeface="+mn-ea"/>
              <a:cs typeface="+mn-cs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fr-FR" sz="2400" kern="100" dirty="0"/>
          </a:p>
        </p:txBody>
      </p:sp>
      <p:pic>
        <p:nvPicPr>
          <p:cNvPr id="8" name="Image 7" descr="Une image contenant drapeau, Carmin, clipart, dessin humoristique&#10;&#10;Description générée automatiquement">
            <a:extLst>
              <a:ext uri="{FF2B5EF4-FFF2-40B4-BE49-F238E27FC236}">
                <a16:creationId xmlns:a16="http://schemas.microsoft.com/office/drawing/2014/main" id="{F532324A-3FB2-57D2-A49D-1FCF1109F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919" y="2087900"/>
            <a:ext cx="2875721" cy="4142019"/>
          </a:xfrm>
          <a:prstGeom prst="rect">
            <a:avLst/>
          </a:prstGeom>
        </p:spPr>
      </p:pic>
      <p:pic>
        <p:nvPicPr>
          <p:cNvPr id="3" name="Espace réservé du contenu 9">
            <a:extLst>
              <a:ext uri="{FF2B5EF4-FFF2-40B4-BE49-F238E27FC236}">
                <a16:creationId xmlns:a16="http://schemas.microsoft.com/office/drawing/2014/main" id="{29FCD486-D261-6A84-EDBB-3D92EFD11F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21" y="1038811"/>
            <a:ext cx="1800200" cy="126370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6C2301F-A0DB-B202-B643-BAE4A5C03580}"/>
              </a:ext>
            </a:extLst>
          </p:cNvPr>
          <p:cNvSpPr txBox="1"/>
          <p:nvPr/>
        </p:nvSpPr>
        <p:spPr>
          <a:xfrm>
            <a:off x="267106" y="341459"/>
            <a:ext cx="2946986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solidFill>
                  <a:srgbClr val="C00000"/>
                </a:solidFill>
              </a:rPr>
              <a:t>Mercredi 3 avril</a:t>
            </a:r>
          </a:p>
          <a:p>
            <a:pPr>
              <a:lnSpc>
                <a:spcPct val="90000"/>
              </a:lnSpc>
            </a:pPr>
            <a:r>
              <a:rPr lang="fr-FR" sz="2000" b="1" dirty="0">
                <a:solidFill>
                  <a:srgbClr val="C00000"/>
                </a:solidFill>
              </a:rPr>
              <a:t>Après midi</a:t>
            </a:r>
          </a:p>
        </p:txBody>
      </p:sp>
    </p:spTree>
    <p:extLst>
      <p:ext uri="{BB962C8B-B14F-4D97-AF65-F5344CB8AC3E}">
        <p14:creationId xmlns:p14="http://schemas.microsoft.com/office/powerpoint/2010/main" val="131657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23CE462-AB9F-96EB-B318-27A211FCACB9}"/>
              </a:ext>
            </a:extLst>
          </p:cNvPr>
          <p:cNvSpPr txBox="1"/>
          <p:nvPr/>
        </p:nvSpPr>
        <p:spPr>
          <a:xfrm>
            <a:off x="405780" y="402810"/>
            <a:ext cx="4680520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Journée n°3 :</a:t>
            </a:r>
          </a:p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Jeudi 4 avril 2024</a:t>
            </a:r>
          </a:p>
        </p:txBody>
      </p:sp>
      <p:pic>
        <p:nvPicPr>
          <p:cNvPr id="13" name="Image 12" descr="Une image contenant Graphique, capture d’écran, conception&#10;&#10;Description générée automatiquement">
            <a:extLst>
              <a:ext uri="{FF2B5EF4-FFF2-40B4-BE49-F238E27FC236}">
                <a16:creationId xmlns:a16="http://schemas.microsoft.com/office/drawing/2014/main" id="{1209D4B0-6D02-8984-83DC-F19DB395A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92" y="4072411"/>
            <a:ext cx="6132523" cy="282671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49413B3-66AD-A052-2B9E-5A235DF9772B}"/>
              </a:ext>
            </a:extLst>
          </p:cNvPr>
          <p:cNvSpPr txBox="1"/>
          <p:nvPr/>
        </p:nvSpPr>
        <p:spPr>
          <a:xfrm>
            <a:off x="5429549" y="247421"/>
            <a:ext cx="6474416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fr-FR" sz="2400" b="1" dirty="0"/>
              <a:t>Entretiens avec des sportifs et entraineurs</a:t>
            </a:r>
          </a:p>
          <a:p>
            <a:pPr algn="r">
              <a:lnSpc>
                <a:spcPct val="90000"/>
              </a:lnSpc>
            </a:pPr>
            <a:r>
              <a:rPr lang="fr-FR" sz="2400" b="1" dirty="0"/>
              <a:t>&amp; dégustations des saveurs culinaires</a:t>
            </a:r>
          </a:p>
        </p:txBody>
      </p:sp>
      <p:pic>
        <p:nvPicPr>
          <p:cNvPr id="7" name="Image 6" descr="Une image contenant dessin humoristique, jouet&#10;&#10;Description générée automatiquement">
            <a:extLst>
              <a:ext uri="{FF2B5EF4-FFF2-40B4-BE49-F238E27FC236}">
                <a16:creationId xmlns:a16="http://schemas.microsoft.com/office/drawing/2014/main" id="{951D6037-1B0A-CCD6-544A-387C5B80D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757" y="863096"/>
            <a:ext cx="4557055" cy="3314222"/>
          </a:xfrm>
          <a:prstGeom prst="rect">
            <a:avLst/>
          </a:prstGeom>
        </p:spPr>
      </p:pic>
      <p:pic>
        <p:nvPicPr>
          <p:cNvPr id="10" name="Image 9" descr="Une image contenant Carmin, clipart, Graphique, dessin humoristique&#10;&#10;Description générée automatiquement">
            <a:extLst>
              <a:ext uri="{FF2B5EF4-FFF2-40B4-BE49-F238E27FC236}">
                <a16:creationId xmlns:a16="http://schemas.microsoft.com/office/drawing/2014/main" id="{0F38636C-5590-ED67-A8FB-EDA5DCE4F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5722" y="3645024"/>
            <a:ext cx="4816127" cy="3403624"/>
          </a:xfrm>
          <a:prstGeom prst="rect">
            <a:avLst/>
          </a:prstGeom>
        </p:spPr>
      </p:pic>
      <p:pic>
        <p:nvPicPr>
          <p:cNvPr id="12" name="Image 11" descr="Une image contenant roue, Pièce auto, dessin humoristique, véhicule&#10;&#10;Description générée automatiquement">
            <a:extLst>
              <a:ext uri="{FF2B5EF4-FFF2-40B4-BE49-F238E27FC236}">
                <a16:creationId xmlns:a16="http://schemas.microsoft.com/office/drawing/2014/main" id="{4195AAF2-29E7-812C-71E5-4342D73C3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415" y="1767613"/>
            <a:ext cx="3206477" cy="3322774"/>
          </a:xfrm>
          <a:prstGeom prst="rect">
            <a:avLst/>
          </a:prstGeom>
        </p:spPr>
      </p:pic>
      <p:pic>
        <p:nvPicPr>
          <p:cNvPr id="18" name="Image 17" descr="Une image contenant jouet, Pièce auto, dessin humoristique, Véhicule de jouet&#10;&#10;Description générée automatiquement">
            <a:extLst>
              <a:ext uri="{FF2B5EF4-FFF2-40B4-BE49-F238E27FC236}">
                <a16:creationId xmlns:a16="http://schemas.microsoft.com/office/drawing/2014/main" id="{A57ABB03-866C-FFC2-28E2-133ECD82E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0111" y="1181559"/>
            <a:ext cx="2921253" cy="2863974"/>
          </a:xfrm>
          <a:prstGeom prst="rect">
            <a:avLst/>
          </a:prstGeom>
        </p:spPr>
      </p:pic>
      <p:pic>
        <p:nvPicPr>
          <p:cNvPr id="20" name="Image 19" descr="Une image contenant clipart, jouet, dessin humoristique&#10;&#10;Description générée automatiquement">
            <a:extLst>
              <a:ext uri="{FF2B5EF4-FFF2-40B4-BE49-F238E27FC236}">
                <a16:creationId xmlns:a16="http://schemas.microsoft.com/office/drawing/2014/main" id="{5E1DCB2C-ECE2-5285-A070-AD1DFC991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5985" y="827542"/>
            <a:ext cx="3206477" cy="3322774"/>
          </a:xfrm>
          <a:prstGeom prst="rect">
            <a:avLst/>
          </a:prstGeom>
        </p:spPr>
      </p:pic>
      <p:pic>
        <p:nvPicPr>
          <p:cNvPr id="21" name="Espace réservé du contenu 9">
            <a:extLst>
              <a:ext uri="{FF2B5EF4-FFF2-40B4-BE49-F238E27FC236}">
                <a16:creationId xmlns:a16="http://schemas.microsoft.com/office/drawing/2014/main" id="{C1E3E9CE-19FF-CBD6-E133-AD2371526B8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15" y="1280394"/>
            <a:ext cx="1800200" cy="126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2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A4E5D311-8203-02DE-BE42-94DA3E31913B}"/>
              </a:ext>
            </a:extLst>
          </p:cNvPr>
          <p:cNvSpPr txBox="1"/>
          <p:nvPr/>
        </p:nvSpPr>
        <p:spPr>
          <a:xfrm>
            <a:off x="4679438" y="284181"/>
            <a:ext cx="7200801" cy="4247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fr-FR" sz="2400" b="1" dirty="0"/>
              <a:t>Pratique de différents ateliers handisports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D238C7B-D031-2820-87EA-3DC8BE6E97EA}"/>
              </a:ext>
            </a:extLst>
          </p:cNvPr>
          <p:cNvSpPr txBox="1"/>
          <p:nvPr/>
        </p:nvSpPr>
        <p:spPr>
          <a:xfrm>
            <a:off x="261764" y="341459"/>
            <a:ext cx="2808312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Jeudi 4 avril matin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318FE24-7FFC-53A6-03F9-4C1F643C7CAA}"/>
              </a:ext>
            </a:extLst>
          </p:cNvPr>
          <p:cNvSpPr txBox="1"/>
          <p:nvPr/>
        </p:nvSpPr>
        <p:spPr>
          <a:xfrm>
            <a:off x="261764" y="1340768"/>
            <a:ext cx="5976664" cy="54496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① </a:t>
            </a:r>
            <a:r>
              <a:rPr lang="fr-FR" dirty="0"/>
              <a:t>Basket fauteuil dans la salle de sport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② </a:t>
            </a:r>
            <a:r>
              <a:rPr lang="fr-FR" dirty="0"/>
              <a:t>Torball dans le dojo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③ </a:t>
            </a:r>
            <a:r>
              <a:rPr lang="fr-FR" dirty="0"/>
              <a:t>Volley assis dans la salle de sport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④ </a:t>
            </a:r>
            <a:r>
              <a:rPr lang="fr-FR" dirty="0"/>
              <a:t>Curling dans la salle de sport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⑤ </a:t>
            </a:r>
            <a:r>
              <a:rPr lang="fr-FR" dirty="0" err="1"/>
              <a:t>Boccia</a:t>
            </a:r>
            <a:r>
              <a:rPr lang="fr-FR" dirty="0"/>
              <a:t> dans la salle de danse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⑥ </a:t>
            </a:r>
            <a:r>
              <a:rPr lang="fr-FR" dirty="0" err="1"/>
              <a:t>Handbike</a:t>
            </a:r>
            <a:r>
              <a:rPr lang="fr-FR" dirty="0"/>
              <a:t> sur la piste d'athlétisme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i="1" dirty="0"/>
              <a:t>Groupes de10 élèves Rotation sur 6 ateliers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i="1" dirty="0"/>
              <a:t>Temps de passage minimum 20 min par atelier.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fr-FR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dirty="0"/>
              <a:t>Classes ciblées : </a:t>
            </a:r>
            <a:r>
              <a:rPr lang="fr-FR" dirty="0">
                <a:highlight>
                  <a:srgbClr val="00FFFF"/>
                </a:highlight>
              </a:rPr>
              <a:t>2G (34 élèves) de 8h à 10h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highlight>
                  <a:srgbClr val="00FFFF"/>
                </a:highlight>
              </a:rPr>
              <a:t>HR2 (15 élèves) &amp; HOT2 (12 élèves) de 10h à 12h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dirty="0"/>
              <a:t>Lieu: Cosec &amp; parc de La Noue </a:t>
            </a:r>
            <a:r>
              <a:rPr lang="fr-FR" dirty="0" err="1"/>
              <a:t>Lutel</a:t>
            </a:r>
            <a:r>
              <a:rPr lang="fr-FR" dirty="0"/>
              <a:t> Ste Savine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dirty="0"/>
              <a:t>Professeurs encadrants :  Mmes Mieur Sabrina (accueil), </a:t>
            </a:r>
            <a:r>
              <a:rPr lang="fr-FR" dirty="0" err="1"/>
              <a:t>Lamaud</a:t>
            </a:r>
            <a:r>
              <a:rPr lang="fr-FR" dirty="0"/>
              <a:t> Christine &amp; Anne Sophie Leblond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062FE6C-FAB3-BFE8-2468-B33706C18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360000">
            <a:off x="7970325" y="4127018"/>
            <a:ext cx="4445492" cy="1955193"/>
          </a:xfrm>
          <a:prstGeom prst="rect">
            <a:avLst/>
          </a:prstGeom>
        </p:spPr>
      </p:pic>
      <p:pic>
        <p:nvPicPr>
          <p:cNvPr id="6" name="Image 5" descr="Une image contenant vélo, dessin humoristique&#10;&#10;Description générée automatiquement">
            <a:extLst>
              <a:ext uri="{FF2B5EF4-FFF2-40B4-BE49-F238E27FC236}">
                <a16:creationId xmlns:a16="http://schemas.microsoft.com/office/drawing/2014/main" id="{AAC550EF-C457-ED1E-CF37-ED15801F9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633" y="506727"/>
            <a:ext cx="4361476" cy="3171983"/>
          </a:xfrm>
          <a:prstGeom prst="rect">
            <a:avLst/>
          </a:prstGeom>
        </p:spPr>
      </p:pic>
      <p:pic>
        <p:nvPicPr>
          <p:cNvPr id="7" name="Image 6" descr="Une image contenant roue, Pièce auto, dessin humoristique, véhicule&#10;&#10;Description générée automatiquement">
            <a:extLst>
              <a:ext uri="{FF2B5EF4-FFF2-40B4-BE49-F238E27FC236}">
                <a16:creationId xmlns:a16="http://schemas.microsoft.com/office/drawing/2014/main" id="{61EA64EF-E0A3-CB64-3DAD-68E83E3E2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79839" y="662059"/>
            <a:ext cx="3494974" cy="3621735"/>
          </a:xfrm>
          <a:prstGeom prst="rect">
            <a:avLst/>
          </a:prstGeom>
        </p:spPr>
      </p:pic>
      <p:pic>
        <p:nvPicPr>
          <p:cNvPr id="14" name="Image 13" descr="Une image contenant drapeau, Carmin, clipart, dessin humoristique&#10;&#10;Description générée automatiquement">
            <a:extLst>
              <a:ext uri="{FF2B5EF4-FFF2-40B4-BE49-F238E27FC236}">
                <a16:creationId xmlns:a16="http://schemas.microsoft.com/office/drawing/2014/main" id="{6AD57E1A-B7FC-66AA-1023-A2B3F2075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861" y="3038782"/>
            <a:ext cx="2592006" cy="3733373"/>
          </a:xfrm>
          <a:prstGeom prst="rect">
            <a:avLst/>
          </a:prstGeom>
        </p:spPr>
      </p:pic>
      <p:pic>
        <p:nvPicPr>
          <p:cNvPr id="15" name="Espace réservé du contenu 9">
            <a:extLst>
              <a:ext uri="{FF2B5EF4-FFF2-40B4-BE49-F238E27FC236}">
                <a16:creationId xmlns:a16="http://schemas.microsoft.com/office/drawing/2014/main" id="{2E2CB640-CC62-6027-63A5-1338A57F9B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253" y="77059"/>
            <a:ext cx="1800200" cy="126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3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 2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818666"/>
          </a:xfrm>
        </p:spPr>
        <p:txBody>
          <a:bodyPr rtlCol="0" anchor="b">
            <a:normAutofit fontScale="90000"/>
          </a:bodyPr>
          <a:lstStyle/>
          <a:p>
            <a:pPr algn="ctr" rtl="0"/>
            <a:r>
              <a:rPr lang="fr-FR" dirty="0"/>
              <a:t>Nos ambassadeurs DU COLLECTIF 2024</a:t>
            </a:r>
          </a:p>
        </p:txBody>
      </p:sp>
      <p:sp>
        <p:nvSpPr>
          <p:cNvPr id="2" name="Espace réservé du contenu 1"/>
          <p:cNvSpPr>
            <a:spLocks noGrp="1"/>
          </p:cNvSpPr>
          <p:nvPr>
            <p:ph sz="half" idx="1"/>
          </p:nvPr>
        </p:nvSpPr>
        <p:spPr>
          <a:xfrm>
            <a:off x="477787" y="2180203"/>
            <a:ext cx="5472608" cy="4343400"/>
          </a:xfrm>
        </p:spPr>
        <p:txBody>
          <a:bodyPr rtlCol="0">
            <a:normAutofit/>
          </a:bodyPr>
          <a:lstStyle/>
          <a:p>
            <a:pPr marL="45720" indent="0" rtl="0">
              <a:lnSpc>
                <a:spcPct val="90000"/>
              </a:lnSpc>
              <a:buNone/>
            </a:pPr>
            <a:r>
              <a:rPr lang="fr-FR" sz="1900" dirty="0"/>
              <a:t>Deux élèves du lycée Général </a:t>
            </a:r>
            <a:r>
              <a:rPr lang="fr-FR" sz="1900" b="1" dirty="0"/>
              <a:t>Margaux CASSANO et YOT REGNAULT Ilan ont été sélectionné par la région Grand Est pour intégrer l’équipe du collectif 2024</a:t>
            </a:r>
          </a:p>
          <a:p>
            <a:pPr marL="45720" indent="0" rtl="0">
              <a:lnSpc>
                <a:spcPct val="90000"/>
              </a:lnSpc>
              <a:buNone/>
            </a:pPr>
            <a:r>
              <a:rPr lang="fr-FR" sz="1900" dirty="0"/>
              <a:t>Désormais, ces élèves ont pour mission de promouvoir l’olympisme et les valeurs du sports dans leur lycée</a:t>
            </a:r>
          </a:p>
          <a:p>
            <a:pPr marL="45720" indent="0" rtl="0">
              <a:lnSpc>
                <a:spcPct val="90000"/>
              </a:lnSpc>
              <a:buNone/>
            </a:pPr>
            <a:r>
              <a:rPr lang="fr-FR" sz="1900" dirty="0"/>
              <a:t>Ils suivront durant l’année 2023 et 2024 un programme de formation avec 100 lycéens de la région Grand Est</a:t>
            </a:r>
          </a:p>
        </p:txBody>
      </p:sp>
      <p:pic>
        <p:nvPicPr>
          <p:cNvPr id="5" name="Image 4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626439AF-4082-41E9-4277-D43F22351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61" t="7000" r="30388" b="11764"/>
          <a:stretch/>
        </p:blipFill>
        <p:spPr>
          <a:xfrm>
            <a:off x="6238430" y="1497611"/>
            <a:ext cx="5388193" cy="4190817"/>
          </a:xfrm>
          <a:prstGeom prst="rect">
            <a:avLst/>
          </a:prstGeom>
          <a:noFill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4537BF5-D36A-DBDD-ADB4-FE4CE7CDA6D8}"/>
              </a:ext>
            </a:extLst>
          </p:cNvPr>
          <p:cNvSpPr txBox="1"/>
          <p:nvPr/>
        </p:nvSpPr>
        <p:spPr>
          <a:xfrm>
            <a:off x="6670476" y="5877272"/>
            <a:ext cx="4798269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2000" i="1" dirty="0"/>
              <a:t>Ambassadeurs du lycée Herriot  Collectif 2024</a:t>
            </a:r>
          </a:p>
        </p:txBody>
      </p:sp>
    </p:spTree>
    <p:extLst>
      <p:ext uri="{BB962C8B-B14F-4D97-AF65-F5344CB8AC3E}">
        <p14:creationId xmlns:p14="http://schemas.microsoft.com/office/powerpoint/2010/main" val="84695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6181EB1-F8F1-81B0-F29D-A971FCF60CC0}"/>
              </a:ext>
            </a:extLst>
          </p:cNvPr>
          <p:cNvSpPr txBox="1"/>
          <p:nvPr/>
        </p:nvSpPr>
        <p:spPr>
          <a:xfrm>
            <a:off x="117748" y="2450097"/>
            <a:ext cx="7613105" cy="286232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Rédaction des reportages de la SJOP &amp; exposition des travaux dans le hall de l’administration du lycée</a:t>
            </a:r>
          </a:p>
          <a:p>
            <a:endParaRPr lang="fr-FR" dirty="0"/>
          </a:p>
          <a:p>
            <a:r>
              <a:rPr lang="fr-FR" dirty="0"/>
              <a:t>Horaire : 8h à 15h30</a:t>
            </a:r>
          </a:p>
          <a:p>
            <a:endParaRPr lang="fr-FR" dirty="0"/>
          </a:p>
          <a:p>
            <a:r>
              <a:rPr lang="fr-FR" dirty="0"/>
              <a:t>Lieu: Salle Jean Cocteau</a:t>
            </a:r>
          </a:p>
          <a:p>
            <a:endParaRPr lang="fr-FR" dirty="0"/>
          </a:p>
          <a:p>
            <a:r>
              <a:rPr lang="fr-FR" dirty="0"/>
              <a:t>Classes ciblées : </a:t>
            </a:r>
            <a:r>
              <a:rPr lang="fr-FR" dirty="0">
                <a:highlight>
                  <a:srgbClr val="00FFFF"/>
                </a:highlight>
              </a:rPr>
              <a:t>2F</a:t>
            </a:r>
            <a:r>
              <a:rPr lang="fr-FR" dirty="0"/>
              <a:t> &amp; </a:t>
            </a:r>
            <a:r>
              <a:rPr lang="fr-FR" dirty="0">
                <a:highlight>
                  <a:srgbClr val="00FFFF"/>
                </a:highlight>
              </a:rPr>
              <a:t>2G</a:t>
            </a:r>
            <a:r>
              <a:rPr lang="fr-FR" dirty="0"/>
              <a:t> (Seconde du dispositif </a:t>
            </a:r>
            <a:r>
              <a:rPr lang="fr-FR" i="1" dirty="0"/>
              <a:t>Lycée engagé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dirty="0"/>
              <a:t>Professeurs encadrants : Mme Mieur Sabrina &amp; M </a:t>
            </a:r>
            <a:r>
              <a:rPr lang="fr-FR" dirty="0" err="1"/>
              <a:t>Grimon</a:t>
            </a:r>
            <a:r>
              <a:rPr lang="fr-FR" dirty="0"/>
              <a:t> Olivier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F76B832-77B5-5C70-0A98-DADE27030B7B}"/>
              </a:ext>
            </a:extLst>
          </p:cNvPr>
          <p:cNvSpPr txBox="1"/>
          <p:nvPr/>
        </p:nvSpPr>
        <p:spPr>
          <a:xfrm>
            <a:off x="333772" y="404664"/>
            <a:ext cx="2376264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Jeudi 4 avril </a:t>
            </a:r>
          </a:p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matin</a:t>
            </a:r>
          </a:p>
        </p:txBody>
      </p:sp>
      <p:pic>
        <p:nvPicPr>
          <p:cNvPr id="6" name="Espace réservé du contenu 9">
            <a:extLst>
              <a:ext uri="{FF2B5EF4-FFF2-40B4-BE49-F238E27FC236}">
                <a16:creationId xmlns:a16="http://schemas.microsoft.com/office/drawing/2014/main" id="{2A8FF9F9-65F0-69D1-BAA6-F157A6FE15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966" y="529939"/>
            <a:ext cx="1800200" cy="126370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3069851-A1D0-5CE7-75BD-E4DBFABBC950}"/>
              </a:ext>
            </a:extLst>
          </p:cNvPr>
          <p:cNvSpPr txBox="1"/>
          <p:nvPr/>
        </p:nvSpPr>
        <p:spPr>
          <a:xfrm>
            <a:off x="5485178" y="382888"/>
            <a:ext cx="6094140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fr-FR" sz="2400" b="1" dirty="0"/>
              <a:t>Reportage de nos journalistes en herbe</a:t>
            </a:r>
          </a:p>
        </p:txBody>
      </p:sp>
      <p:pic>
        <p:nvPicPr>
          <p:cNvPr id="11" name="Image 10" descr="Une image contenant dessin, clipart, dessin humoristique, illustration&#10;&#10;Description générée automatiquement">
            <a:extLst>
              <a:ext uri="{FF2B5EF4-FFF2-40B4-BE49-F238E27FC236}">
                <a16:creationId xmlns:a16="http://schemas.microsoft.com/office/drawing/2014/main" id="{629830CB-71C6-E31F-584C-54111766D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743" y="2132856"/>
            <a:ext cx="2663011" cy="3972924"/>
          </a:xfrm>
          <a:prstGeom prst="rect">
            <a:avLst/>
          </a:prstGeom>
        </p:spPr>
      </p:pic>
      <p:pic>
        <p:nvPicPr>
          <p:cNvPr id="13" name="Image 12" descr="Une image contenant dessin humoristique, clipart, dessin, illustration&#10;&#10;Description générée automatiquement">
            <a:extLst>
              <a:ext uri="{FF2B5EF4-FFF2-40B4-BE49-F238E27FC236}">
                <a16:creationId xmlns:a16="http://schemas.microsoft.com/office/drawing/2014/main" id="{EBC23B9A-B2BE-CCFF-D2DA-29BE0D340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982844" y="2753807"/>
            <a:ext cx="1998509" cy="334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1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6181EB1-F8F1-81B0-F29D-A971FCF60CC0}"/>
              </a:ext>
            </a:extLst>
          </p:cNvPr>
          <p:cNvSpPr txBox="1"/>
          <p:nvPr/>
        </p:nvSpPr>
        <p:spPr>
          <a:xfrm>
            <a:off x="353514" y="2132856"/>
            <a:ext cx="8549210" cy="374441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- Benjamin </a:t>
            </a:r>
            <a:r>
              <a:rPr lang="fr-FR" dirty="0" err="1"/>
              <a:t>Nivet</a:t>
            </a:r>
            <a:r>
              <a:rPr lang="fr-FR" dirty="0"/>
              <a:t> Sportif Football</a:t>
            </a:r>
          </a:p>
          <a:p>
            <a:r>
              <a:rPr lang="fr-FR" dirty="0"/>
              <a:t>- Bernard </a:t>
            </a:r>
            <a:r>
              <a:rPr lang="fr-FR" dirty="0" err="1"/>
              <a:t>Chamennois</a:t>
            </a:r>
            <a:r>
              <a:rPr lang="fr-FR" dirty="0"/>
              <a:t> Médaillé aux JPO de </a:t>
            </a:r>
            <a:r>
              <a:rPr lang="fr-FR" dirty="0" err="1"/>
              <a:t>Sedney</a:t>
            </a:r>
            <a:endParaRPr lang="fr-FR" dirty="0"/>
          </a:p>
          <a:p>
            <a:r>
              <a:rPr lang="fr-FR" dirty="0"/>
              <a:t>- Maeva Hoareau Espoir Haut niveau Break danse</a:t>
            </a:r>
          </a:p>
          <a:p>
            <a:endParaRPr lang="fr-FR" dirty="0"/>
          </a:p>
          <a:p>
            <a:r>
              <a:rPr lang="fr-FR" dirty="0"/>
              <a:t>Horaire : 10h à 12h</a:t>
            </a:r>
          </a:p>
          <a:p>
            <a:endParaRPr lang="fr-FR" dirty="0"/>
          </a:p>
          <a:p>
            <a:r>
              <a:rPr lang="fr-FR" dirty="0"/>
              <a:t>Lieu: Salle Jean Cocteau</a:t>
            </a:r>
          </a:p>
          <a:p>
            <a:endParaRPr lang="fr-FR" dirty="0"/>
          </a:p>
          <a:p>
            <a:r>
              <a:rPr lang="fr-FR" dirty="0"/>
              <a:t>Classes ciblées : </a:t>
            </a:r>
            <a:r>
              <a:rPr lang="fr-FR" dirty="0">
                <a:highlight>
                  <a:srgbClr val="00FFFF"/>
                </a:highlight>
              </a:rPr>
              <a:t>2E, 2F, 2G </a:t>
            </a:r>
            <a:r>
              <a:rPr lang="fr-FR" dirty="0"/>
              <a:t>(Secondes du dispositif </a:t>
            </a:r>
            <a:r>
              <a:rPr lang="fr-FR" i="1" dirty="0"/>
              <a:t>Lycée engagé</a:t>
            </a:r>
            <a:r>
              <a:rPr lang="fr-FR" dirty="0"/>
              <a:t>)</a:t>
            </a:r>
          </a:p>
          <a:p>
            <a:r>
              <a:rPr lang="fr-FR" dirty="0">
                <a:highlight>
                  <a:srgbClr val="00FFFF"/>
                </a:highlight>
              </a:rPr>
              <a:t>Elèves des classes Art danse </a:t>
            </a:r>
            <a:r>
              <a:rPr lang="fr-FR" dirty="0"/>
              <a:t>classe de première et terminale</a:t>
            </a:r>
          </a:p>
          <a:p>
            <a:endParaRPr lang="fr-FR" dirty="0"/>
          </a:p>
          <a:p>
            <a:r>
              <a:rPr lang="fr-FR" dirty="0"/>
              <a:t>Professeurs encadrants : Mmes Mieur Sabrina, </a:t>
            </a:r>
            <a:r>
              <a:rPr lang="fr-FR" dirty="0" err="1"/>
              <a:t>Lamaud</a:t>
            </a:r>
            <a:r>
              <a:rPr lang="fr-FR" dirty="0"/>
              <a:t> Christine, Leblond Anne Sophie &amp; M Mieur Frédéric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F76B832-77B5-5C70-0A98-DADE27030B7B}"/>
              </a:ext>
            </a:extLst>
          </p:cNvPr>
          <p:cNvSpPr txBox="1"/>
          <p:nvPr/>
        </p:nvSpPr>
        <p:spPr>
          <a:xfrm>
            <a:off x="333772" y="404664"/>
            <a:ext cx="2376264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Jeudi 4 avril </a:t>
            </a:r>
          </a:p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matin</a:t>
            </a:r>
          </a:p>
        </p:txBody>
      </p:sp>
      <p:pic>
        <p:nvPicPr>
          <p:cNvPr id="6" name="Espace réservé du contenu 9">
            <a:extLst>
              <a:ext uri="{FF2B5EF4-FFF2-40B4-BE49-F238E27FC236}">
                <a16:creationId xmlns:a16="http://schemas.microsoft.com/office/drawing/2014/main" id="{2A8FF9F9-65F0-69D1-BAA6-F157A6FE15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052" y="151374"/>
            <a:ext cx="1800200" cy="126370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3069851-A1D0-5CE7-75BD-E4DBFABBC950}"/>
              </a:ext>
            </a:extLst>
          </p:cNvPr>
          <p:cNvSpPr txBox="1"/>
          <p:nvPr/>
        </p:nvSpPr>
        <p:spPr>
          <a:xfrm>
            <a:off x="5081705" y="506579"/>
            <a:ext cx="7030244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fr-FR" sz="2400" b="1" dirty="0"/>
              <a:t>Rencontre avec des sportifs &amp; des entraineurs </a:t>
            </a:r>
          </a:p>
        </p:txBody>
      </p:sp>
      <p:pic>
        <p:nvPicPr>
          <p:cNvPr id="2" name="Image 1" descr="Une image contenant drapeau, Carmin, clipart, dessin humoristique&#10;&#10;Description générée automatiquement">
            <a:extLst>
              <a:ext uri="{FF2B5EF4-FFF2-40B4-BE49-F238E27FC236}">
                <a16:creationId xmlns:a16="http://schemas.microsoft.com/office/drawing/2014/main" id="{222CD13E-F7D4-621F-E8C6-7FFDF84BC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00" y="1415083"/>
            <a:ext cx="2920139" cy="420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5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78DC6CB-84D1-2AEB-D30E-41CFB8C13EDE}"/>
              </a:ext>
            </a:extLst>
          </p:cNvPr>
          <p:cNvSpPr txBox="1"/>
          <p:nvPr/>
        </p:nvSpPr>
        <p:spPr>
          <a:xfrm>
            <a:off x="3934172" y="228036"/>
            <a:ext cx="7704856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fr-FR" sz="2400" b="1" dirty="0"/>
              <a:t>Des chefs d’</a:t>
            </a:r>
            <a:r>
              <a:rPr lang="fr-FR" sz="2400" b="1" dirty="0" err="1"/>
              <a:t>oeuvre</a:t>
            </a:r>
            <a:r>
              <a:rPr lang="fr-FR" sz="2400" b="1" dirty="0"/>
              <a:t> pour vos papilles </a:t>
            </a:r>
          </a:p>
          <a:p>
            <a:pPr algn="r">
              <a:lnSpc>
                <a:spcPct val="90000"/>
              </a:lnSpc>
            </a:pPr>
            <a:r>
              <a:rPr lang="fr-FR" sz="2400" b="1" dirty="0"/>
              <a:t>sur la thématique des jeux olympiques 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846F42-2740-CC44-9D65-DA2CC45BED98}"/>
              </a:ext>
            </a:extLst>
          </p:cNvPr>
          <p:cNvSpPr txBox="1"/>
          <p:nvPr/>
        </p:nvSpPr>
        <p:spPr>
          <a:xfrm>
            <a:off x="45740" y="1345795"/>
            <a:ext cx="7992888" cy="251902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2400" b="1" kern="100" dirty="0">
                <a:effectLst/>
                <a:highlight>
                  <a:srgbClr val="FFFF00"/>
                </a:highlight>
              </a:rPr>
              <a:t>Ateliers dégustation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2000" kern="100" dirty="0">
                <a:effectLst/>
              </a:rPr>
              <a:t>Horaire : 8h à 17h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2000" kern="100" dirty="0">
                <a:effectLst/>
              </a:rPr>
              <a:t>Classe :  </a:t>
            </a:r>
            <a:r>
              <a:rPr lang="fr-FR" sz="2000" kern="100" dirty="0">
                <a:effectLst/>
                <a:highlight>
                  <a:srgbClr val="00FFFF"/>
                </a:highlight>
              </a:rPr>
              <a:t>1RES2 (15 élèves)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2000" kern="100" dirty="0">
                <a:effectLst/>
              </a:rPr>
              <a:t>Lieu : Parking intérieur du lycée devant le bâtiment du restaurant d’application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2000" kern="100" dirty="0">
                <a:effectLst/>
              </a:rPr>
              <a:t>Professeurs encadrants : Raphaël </a:t>
            </a:r>
            <a:r>
              <a:rPr lang="fr-FR" sz="2000" kern="100" dirty="0" err="1">
                <a:effectLst/>
              </a:rPr>
              <a:t>Gélard</a:t>
            </a:r>
            <a:r>
              <a:rPr lang="fr-FR" sz="2000" kern="100" dirty="0">
                <a:effectLst/>
              </a:rPr>
              <a:t> &amp; Antoine </a:t>
            </a:r>
            <a:r>
              <a:rPr lang="fr-FR" sz="2000" kern="100" dirty="0" err="1">
                <a:effectLst/>
              </a:rPr>
              <a:t>Pése</a:t>
            </a:r>
            <a:endParaRPr lang="fr-FR" sz="2000" kern="100" dirty="0">
              <a:effectLst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A2DFFE3-90E8-046B-742D-D366FA056F7F}"/>
              </a:ext>
            </a:extLst>
          </p:cNvPr>
          <p:cNvSpPr txBox="1"/>
          <p:nvPr/>
        </p:nvSpPr>
        <p:spPr>
          <a:xfrm>
            <a:off x="7534572" y="2492896"/>
            <a:ext cx="2808312" cy="144016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fr-FR" sz="2400" dirty="0" err="1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A47595D-FE38-60D2-0521-28443F53939E}"/>
              </a:ext>
            </a:extLst>
          </p:cNvPr>
          <p:cNvSpPr txBox="1"/>
          <p:nvPr/>
        </p:nvSpPr>
        <p:spPr>
          <a:xfrm>
            <a:off x="7390556" y="2197313"/>
            <a:ext cx="4595242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endParaRPr lang="fr-FR" sz="2400" dirty="0"/>
          </a:p>
        </p:txBody>
      </p:sp>
      <p:pic>
        <p:nvPicPr>
          <p:cNvPr id="5" name="Image 4" descr="Une image contenant Graphique, capture d’écran, conception&#10;&#10;Description générée automatiquement">
            <a:extLst>
              <a:ext uri="{FF2B5EF4-FFF2-40B4-BE49-F238E27FC236}">
                <a16:creationId xmlns:a16="http://schemas.microsoft.com/office/drawing/2014/main" id="{9456B8EE-69A4-EA45-8B4B-6D0A1FA1A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319" y="94252"/>
            <a:ext cx="2715213" cy="125154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586E792-9331-70DF-57BF-5C9A8F0DDA97}"/>
              </a:ext>
            </a:extLst>
          </p:cNvPr>
          <p:cNvSpPr txBox="1"/>
          <p:nvPr/>
        </p:nvSpPr>
        <p:spPr>
          <a:xfrm>
            <a:off x="261764" y="341459"/>
            <a:ext cx="2808312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Jeudi 4 avril</a:t>
            </a:r>
          </a:p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midi</a:t>
            </a:r>
          </a:p>
        </p:txBody>
      </p:sp>
      <p:pic>
        <p:nvPicPr>
          <p:cNvPr id="3" name="Espace réservé du contenu 9">
            <a:extLst>
              <a:ext uri="{FF2B5EF4-FFF2-40B4-BE49-F238E27FC236}">
                <a16:creationId xmlns:a16="http://schemas.microsoft.com/office/drawing/2014/main" id="{26B474B0-47F4-BA0E-415F-76E2F58F39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7455" y="4704178"/>
            <a:ext cx="2210512" cy="1551741"/>
          </a:xfrm>
          <a:prstGeom prst="rect">
            <a:avLst/>
          </a:prstGeom>
        </p:spPr>
      </p:pic>
      <p:pic>
        <p:nvPicPr>
          <p:cNvPr id="11" name="Image 10" descr="Une image contenant clipart, dessin humoristique, Graphique, illustration&#10;&#10;Description générée automatiquement">
            <a:extLst>
              <a:ext uri="{FF2B5EF4-FFF2-40B4-BE49-F238E27FC236}">
                <a16:creationId xmlns:a16="http://schemas.microsoft.com/office/drawing/2014/main" id="{FB9E6A01-CFDB-741B-F3EE-8C6449F83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4732" y="1463059"/>
            <a:ext cx="3011066" cy="3011066"/>
          </a:xfrm>
          <a:prstGeom prst="rect">
            <a:avLst/>
          </a:prstGeom>
        </p:spPr>
      </p:pic>
      <p:sp>
        <p:nvSpPr>
          <p:cNvPr id="13" name="Bulle narrative : rectangle à coins arrondis 12">
            <a:extLst>
              <a:ext uri="{FF2B5EF4-FFF2-40B4-BE49-F238E27FC236}">
                <a16:creationId xmlns:a16="http://schemas.microsoft.com/office/drawing/2014/main" id="{647B7453-A038-3DFA-C89D-EA41BFC7994E}"/>
              </a:ext>
            </a:extLst>
          </p:cNvPr>
          <p:cNvSpPr/>
          <p:nvPr/>
        </p:nvSpPr>
        <p:spPr>
          <a:xfrm>
            <a:off x="7068234" y="1031098"/>
            <a:ext cx="2448272" cy="1440160"/>
          </a:xfrm>
          <a:prstGeom prst="wedgeRoundRectCallout">
            <a:avLst>
              <a:gd name="adj1" fmla="val 65795"/>
              <a:gd name="adj2" fmla="val 32105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B97D157-A308-A029-1205-C1E196FE6948}"/>
              </a:ext>
            </a:extLst>
          </p:cNvPr>
          <p:cNvSpPr txBox="1"/>
          <p:nvPr/>
        </p:nvSpPr>
        <p:spPr>
          <a:xfrm>
            <a:off x="7285598" y="1351959"/>
            <a:ext cx="2210512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i="1" dirty="0"/>
              <a:t>Saveurs des </a:t>
            </a:r>
          </a:p>
          <a:p>
            <a:pPr>
              <a:lnSpc>
                <a:spcPct val="90000"/>
              </a:lnSpc>
            </a:pPr>
            <a:r>
              <a:rPr lang="fr-FR" sz="2400" b="1" i="1" dirty="0"/>
              <a:t>5 continents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DFA9B0A-3674-2804-3E66-077524F1939A}"/>
              </a:ext>
            </a:extLst>
          </p:cNvPr>
          <p:cNvSpPr txBox="1"/>
          <p:nvPr/>
        </p:nvSpPr>
        <p:spPr>
          <a:xfrm>
            <a:off x="6454452" y="3356992"/>
            <a:ext cx="1662293" cy="110938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fr-FR" sz="2400" dirty="0" err="1"/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3FA5F9C3-6C5E-3CB0-FC1B-369A76EA7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418724"/>
              </p:ext>
            </p:extLst>
          </p:nvPr>
        </p:nvGraphicFramePr>
        <p:xfrm>
          <a:off x="1125860" y="4167212"/>
          <a:ext cx="8136904" cy="2656396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8136904">
                  <a:extLst>
                    <a:ext uri="{9D8B030D-6E8A-4147-A177-3AD203B41FA5}">
                      <a16:colId xmlns:a16="http://schemas.microsoft.com/office/drawing/2014/main" val="6911467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 dirty="0">
                          <a:effectLst/>
                          <a:latin typeface="Aptos" panose="020B0004020202020204" pitchFamily="34" charset="0"/>
                        </a:rPr>
                        <a:t>Un circuit guidé permettra à chaque client de vivre une expérience culinaire en repartant avec une box composée d’une spécialité salée et une sucrée et une boisson spécifique de chaque continent pour un tarif de </a:t>
                      </a:r>
                      <a:r>
                        <a:rPr lang="fr-FR" sz="1400" b="1" kern="100" dirty="0">
                          <a:effectLst/>
                          <a:latin typeface="Aptos" panose="020B0004020202020204" pitchFamily="34" charset="0"/>
                        </a:rPr>
                        <a:t>5€ </a:t>
                      </a:r>
                      <a:r>
                        <a:rPr lang="fr-FR" sz="1400" kern="100" dirty="0">
                          <a:effectLst/>
                          <a:latin typeface="Aptos" panose="020B0004020202020204" pitchFamily="34" charset="0"/>
                        </a:rPr>
                        <a:t>les 10 spécialités avec un cocktail par continent.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 dirty="0">
                          <a:effectLst/>
                          <a:highlight>
                            <a:srgbClr val="FF00FF"/>
                          </a:highlight>
                          <a:latin typeface="Aptos" panose="020B0004020202020204" pitchFamily="34" charset="0"/>
                        </a:rPr>
                        <a:t>Apportez 5 euros pour participer à la dégustation</a:t>
                      </a:r>
                      <a:endParaRPr lang="fr-FR" sz="1800" kern="100" dirty="0">
                        <a:effectLst/>
                        <a:highlight>
                          <a:srgbClr val="FF00FF"/>
                        </a:highlight>
                        <a:latin typeface="Aptos" panose="020B00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u="sng" kern="100" dirty="0">
                          <a:effectLst/>
                          <a:latin typeface="Aptos" panose="020B0004020202020204" pitchFamily="34" charset="0"/>
                        </a:rPr>
                        <a:t>Europe</a:t>
                      </a:r>
                      <a:r>
                        <a:rPr lang="fr-FR" sz="1400" kern="100" dirty="0">
                          <a:effectLst/>
                          <a:latin typeface="Aptos" panose="020B0004020202020204" pitchFamily="34" charset="0"/>
                        </a:rPr>
                        <a:t> : Conchiglioni épinard </a:t>
                      </a:r>
                      <a:r>
                        <a:rPr lang="fr-FR" sz="1400" kern="100" dirty="0" err="1">
                          <a:effectLst/>
                          <a:latin typeface="Aptos" panose="020B0004020202020204" pitchFamily="34" charset="0"/>
                        </a:rPr>
                        <a:t>mozarella</a:t>
                      </a:r>
                      <a:r>
                        <a:rPr lang="fr-FR" sz="1400" kern="100" dirty="0">
                          <a:effectLst/>
                          <a:latin typeface="Aptos" panose="020B0004020202020204" pitchFamily="34" charset="0"/>
                        </a:rPr>
                        <a:t>/Macaron, </a:t>
                      </a:r>
                      <a:endParaRPr lang="fr-FR" sz="1800" kern="100" dirty="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u="sng" kern="100" dirty="0">
                          <a:effectLst/>
                          <a:latin typeface="Aptos" panose="020B0004020202020204" pitchFamily="34" charset="0"/>
                        </a:rPr>
                        <a:t>Asie </a:t>
                      </a:r>
                      <a:r>
                        <a:rPr lang="fr-FR" sz="1400" kern="100" dirty="0">
                          <a:effectLst/>
                          <a:latin typeface="Aptos" panose="020B0004020202020204" pitchFamily="34" charset="0"/>
                        </a:rPr>
                        <a:t>: Nems/</a:t>
                      </a:r>
                      <a:r>
                        <a:rPr lang="fr-FR" sz="1400" kern="100" dirty="0" err="1">
                          <a:effectLst/>
                          <a:latin typeface="Aptos" panose="020B0004020202020204" pitchFamily="34" charset="0"/>
                        </a:rPr>
                        <a:t>Ladoo</a:t>
                      </a:r>
                      <a:r>
                        <a:rPr lang="fr-FR" sz="1400" kern="100" dirty="0">
                          <a:effectLst/>
                          <a:latin typeface="Aptos" panose="020B0004020202020204" pitchFamily="34" charset="0"/>
                        </a:rPr>
                        <a:t>, </a:t>
                      </a:r>
                      <a:endParaRPr lang="fr-FR" sz="1800" kern="100" dirty="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u="sng" kern="100" dirty="0">
                          <a:effectLst/>
                          <a:latin typeface="Aptos" panose="020B0004020202020204" pitchFamily="34" charset="0"/>
                        </a:rPr>
                        <a:t>Amérique </a:t>
                      </a:r>
                      <a:r>
                        <a:rPr lang="fr-FR" sz="1400" kern="100" dirty="0">
                          <a:effectLst/>
                          <a:latin typeface="Aptos" panose="020B0004020202020204" pitchFamily="34" charset="0"/>
                        </a:rPr>
                        <a:t>: Bagels/Pancakes, </a:t>
                      </a:r>
                      <a:endParaRPr lang="fr-FR" sz="1800" kern="100" dirty="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u="sng" kern="100" dirty="0">
                          <a:effectLst/>
                          <a:latin typeface="Aptos" panose="020B0004020202020204" pitchFamily="34" charset="0"/>
                        </a:rPr>
                        <a:t>Afrique</a:t>
                      </a:r>
                      <a:r>
                        <a:rPr lang="fr-FR" sz="1400" kern="100" dirty="0">
                          <a:effectLst/>
                          <a:latin typeface="Aptos" panose="020B0004020202020204" pitchFamily="34" charset="0"/>
                        </a:rPr>
                        <a:t> : </a:t>
                      </a:r>
                      <a:r>
                        <a:rPr lang="fr-FR" sz="1400" kern="100" dirty="0" err="1">
                          <a:effectLst/>
                          <a:latin typeface="Aptos" panose="020B0004020202020204" pitchFamily="34" charset="0"/>
                        </a:rPr>
                        <a:t>Kefta</a:t>
                      </a:r>
                      <a:r>
                        <a:rPr lang="fr-FR" sz="1400" kern="100" dirty="0">
                          <a:effectLst/>
                          <a:latin typeface="Aptos" panose="020B0004020202020204" pitchFamily="34" charset="0"/>
                        </a:rPr>
                        <a:t>, salade de fruits,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fr-FR" sz="1400" u="sng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Océanie : </a:t>
                      </a:r>
                      <a:r>
                        <a:rPr lang="fr-FR" altLang="fr-FR" sz="1400" u="sng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Meet</a:t>
                      </a:r>
                      <a:r>
                        <a:rPr lang="fr-FR" altLang="fr-FR" sz="1400" u="sng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pie/Tim </a:t>
                      </a:r>
                      <a:r>
                        <a:rPr lang="fr-FR" altLang="fr-FR" sz="1400" u="sng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tam</a:t>
                      </a:r>
                      <a:r>
                        <a:rPr lang="fr-FR" altLang="fr-FR" sz="1400" u="sng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2026909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973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A4E5D311-8203-02DE-BE42-94DA3E31913B}"/>
              </a:ext>
            </a:extLst>
          </p:cNvPr>
          <p:cNvSpPr txBox="1"/>
          <p:nvPr/>
        </p:nvSpPr>
        <p:spPr>
          <a:xfrm>
            <a:off x="4582244" y="294361"/>
            <a:ext cx="7200801" cy="4247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fr-FR" sz="2400" b="1" dirty="0"/>
              <a:t>Pratique différents ateliers handisports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D238C7B-D031-2820-87EA-3DC8BE6E97EA}"/>
              </a:ext>
            </a:extLst>
          </p:cNvPr>
          <p:cNvSpPr txBox="1"/>
          <p:nvPr/>
        </p:nvSpPr>
        <p:spPr>
          <a:xfrm>
            <a:off x="261764" y="341459"/>
            <a:ext cx="2808312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Jeudi 4 avril après-midi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318FE24-7FFC-53A6-03F9-4C1F643C7CAA}"/>
              </a:ext>
            </a:extLst>
          </p:cNvPr>
          <p:cNvSpPr txBox="1"/>
          <p:nvPr/>
        </p:nvSpPr>
        <p:spPr>
          <a:xfrm>
            <a:off x="128246" y="1371089"/>
            <a:ext cx="6974278" cy="52877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① </a:t>
            </a:r>
            <a:r>
              <a:rPr lang="fr-FR" dirty="0"/>
              <a:t>Basket fauteuil dans la salle de sport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② </a:t>
            </a:r>
            <a:r>
              <a:rPr lang="fr-FR" dirty="0"/>
              <a:t>Torball dans le dojo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③ </a:t>
            </a:r>
            <a:r>
              <a:rPr lang="fr-FR" dirty="0"/>
              <a:t>Volley assis dans la salle de sport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④ </a:t>
            </a:r>
            <a:r>
              <a:rPr lang="fr-FR" dirty="0"/>
              <a:t>Curling dans la salle de sport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⑤ </a:t>
            </a:r>
            <a:r>
              <a:rPr lang="fr-FR" dirty="0" err="1"/>
              <a:t>Boccia</a:t>
            </a:r>
            <a:r>
              <a:rPr lang="fr-FR" dirty="0"/>
              <a:t> dans la salle de danse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⑥ </a:t>
            </a:r>
            <a:r>
              <a:rPr lang="fr-FR" dirty="0" err="1"/>
              <a:t>Handbike</a:t>
            </a:r>
            <a:r>
              <a:rPr lang="fr-FR" dirty="0"/>
              <a:t> sur la piste d'athlétisme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i="1" dirty="0"/>
              <a:t>Groupes de10 élèves Rotation sur 6 ateliers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i="1" dirty="0"/>
              <a:t>Temps de passage minimum 20 min par atelier.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fr-FR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1600" dirty="0"/>
              <a:t>Classes ciblées : </a:t>
            </a:r>
            <a:r>
              <a:rPr lang="fr-FR" sz="1600" dirty="0">
                <a:highlight>
                  <a:srgbClr val="00FFFF"/>
                </a:highlight>
              </a:rPr>
              <a:t>TRES 1 (14 élèves) &amp; TRES2 (17 élèves)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highlight>
                  <a:srgbClr val="00FFFF"/>
                </a:highlight>
              </a:rPr>
              <a:t>1 STMG (37 élèves) de 13h40 à 15h30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/>
              <a:t>Lieu: Cosec &amp; parc de La Noue </a:t>
            </a:r>
            <a:r>
              <a:rPr lang="fr-FR" sz="1600" dirty="0" err="1"/>
              <a:t>Lutel</a:t>
            </a:r>
            <a:r>
              <a:rPr lang="fr-FR" sz="1600" dirty="0"/>
              <a:t> Ste Savine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1600" dirty="0"/>
              <a:t>Professeurs encadrants : Mmes Mieur Sabrina, </a:t>
            </a:r>
            <a:r>
              <a:rPr lang="fr-FR" sz="1600" dirty="0" err="1"/>
              <a:t>Lamaud</a:t>
            </a:r>
            <a:r>
              <a:rPr lang="fr-FR" sz="1600" dirty="0"/>
              <a:t> Christine  Leblond Anne Sophie &amp; Mme Audrey Fernandez &amp; </a:t>
            </a:r>
            <a:r>
              <a:rPr lang="fr-FR" sz="1600" dirty="0" err="1"/>
              <a:t>Litty</a:t>
            </a:r>
            <a:r>
              <a:rPr lang="fr-FR" sz="1600" dirty="0"/>
              <a:t> Jérémy.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062FE6C-FAB3-BFE8-2468-B33706C18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360000">
            <a:off x="7970325" y="4127018"/>
            <a:ext cx="4445492" cy="1955193"/>
          </a:xfrm>
          <a:prstGeom prst="rect">
            <a:avLst/>
          </a:prstGeom>
        </p:spPr>
      </p:pic>
      <p:pic>
        <p:nvPicPr>
          <p:cNvPr id="14" name="Image 13" descr="Une image contenant drapeau, Carmin, clipart, dessin humoristique&#10;&#10;Description générée automatiquement">
            <a:extLst>
              <a:ext uri="{FF2B5EF4-FFF2-40B4-BE49-F238E27FC236}">
                <a16:creationId xmlns:a16="http://schemas.microsoft.com/office/drawing/2014/main" id="{6AD57E1A-B7FC-66AA-1023-A2B3F2075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177" y="3094602"/>
            <a:ext cx="2592006" cy="3733373"/>
          </a:xfrm>
          <a:prstGeom prst="rect">
            <a:avLst/>
          </a:prstGeom>
        </p:spPr>
      </p:pic>
      <p:pic>
        <p:nvPicPr>
          <p:cNvPr id="13" name="Image 12" descr="Une image contenant clipart, jouet, dessin humoristique&#10;&#10;Description générée automatiquement">
            <a:extLst>
              <a:ext uri="{FF2B5EF4-FFF2-40B4-BE49-F238E27FC236}">
                <a16:creationId xmlns:a16="http://schemas.microsoft.com/office/drawing/2014/main" id="{AE75F368-D318-2744-CB48-A7A4C1C2D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76" y="769412"/>
            <a:ext cx="3956256" cy="4099748"/>
          </a:xfrm>
          <a:prstGeom prst="rect">
            <a:avLst/>
          </a:prstGeom>
        </p:spPr>
      </p:pic>
      <p:pic>
        <p:nvPicPr>
          <p:cNvPr id="16" name="Image 15" descr="Une image contenant roue, véhicule, moto, dessin humoristique&#10;&#10;Description générée automatiquement">
            <a:extLst>
              <a:ext uri="{FF2B5EF4-FFF2-40B4-BE49-F238E27FC236}">
                <a16:creationId xmlns:a16="http://schemas.microsoft.com/office/drawing/2014/main" id="{782F89AF-4A51-0864-B34F-FC6594A6C8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839" r="38069"/>
          <a:stretch/>
        </p:blipFill>
        <p:spPr>
          <a:xfrm>
            <a:off x="5890350" y="972091"/>
            <a:ext cx="3960440" cy="2409163"/>
          </a:xfrm>
          <a:prstGeom prst="rect">
            <a:avLst/>
          </a:prstGeom>
        </p:spPr>
      </p:pic>
      <p:pic>
        <p:nvPicPr>
          <p:cNvPr id="17" name="Espace réservé du contenu 9">
            <a:extLst>
              <a:ext uri="{FF2B5EF4-FFF2-40B4-BE49-F238E27FC236}">
                <a16:creationId xmlns:a16="http://schemas.microsoft.com/office/drawing/2014/main" id="{D246A2A5-BC93-F96C-BFE7-EDF519BB483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578" y="87238"/>
            <a:ext cx="1800200" cy="126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0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23CE462-AB9F-96EB-B318-27A211FCACB9}"/>
              </a:ext>
            </a:extLst>
          </p:cNvPr>
          <p:cNvSpPr txBox="1"/>
          <p:nvPr/>
        </p:nvSpPr>
        <p:spPr>
          <a:xfrm>
            <a:off x="405780" y="402810"/>
            <a:ext cx="4680520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Journée n°4 :</a:t>
            </a:r>
          </a:p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Vendredi 5 avril 2024</a:t>
            </a:r>
          </a:p>
        </p:txBody>
      </p:sp>
      <p:pic>
        <p:nvPicPr>
          <p:cNvPr id="13" name="Image 12" descr="Une image contenant Graphique, capture d’écran, conception&#10;&#10;Description générée automatiquement">
            <a:extLst>
              <a:ext uri="{FF2B5EF4-FFF2-40B4-BE49-F238E27FC236}">
                <a16:creationId xmlns:a16="http://schemas.microsoft.com/office/drawing/2014/main" id="{1209D4B0-6D02-8984-83DC-F19DB395A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549" y="3943913"/>
            <a:ext cx="6132523" cy="282671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49413B3-66AD-A052-2B9E-5A235DF9772B}"/>
              </a:ext>
            </a:extLst>
          </p:cNvPr>
          <p:cNvSpPr txBox="1"/>
          <p:nvPr/>
        </p:nvSpPr>
        <p:spPr>
          <a:xfrm>
            <a:off x="5429549" y="247421"/>
            <a:ext cx="6474416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fr-FR" sz="2400" b="1" dirty="0"/>
              <a:t>Entretiens avec des sportifs et entraineurs</a:t>
            </a:r>
          </a:p>
          <a:p>
            <a:pPr algn="r">
              <a:lnSpc>
                <a:spcPct val="90000"/>
              </a:lnSpc>
            </a:pPr>
            <a:r>
              <a:rPr lang="fr-FR" sz="2400" b="1" dirty="0"/>
              <a:t>&amp; dégustations des saveurs culinaires</a:t>
            </a:r>
          </a:p>
        </p:txBody>
      </p:sp>
      <p:pic>
        <p:nvPicPr>
          <p:cNvPr id="21" name="Espace réservé du contenu 9">
            <a:extLst>
              <a:ext uri="{FF2B5EF4-FFF2-40B4-BE49-F238E27FC236}">
                <a16:creationId xmlns:a16="http://schemas.microsoft.com/office/drawing/2014/main" id="{C1E3E9CE-19FF-CBD6-E133-AD2371526B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817" y="1274771"/>
            <a:ext cx="1800200" cy="1263709"/>
          </a:xfrm>
          <a:prstGeom prst="rect">
            <a:avLst/>
          </a:prstGeom>
        </p:spPr>
      </p:pic>
      <p:pic>
        <p:nvPicPr>
          <p:cNvPr id="3" name="Image 2" descr="Une image contenant dessin humoristique, roue, vélo, transport&#10;&#10;Description générée automatiquement">
            <a:extLst>
              <a:ext uri="{FF2B5EF4-FFF2-40B4-BE49-F238E27FC236}">
                <a16:creationId xmlns:a16="http://schemas.microsoft.com/office/drawing/2014/main" id="{16A5A695-4FA9-E65B-7B15-D62752E22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7487">
            <a:off x="288315" y="2132856"/>
            <a:ext cx="5348250" cy="3779682"/>
          </a:xfrm>
          <a:prstGeom prst="rect">
            <a:avLst/>
          </a:prstGeom>
        </p:spPr>
      </p:pic>
      <p:pic>
        <p:nvPicPr>
          <p:cNvPr id="4" name="Image 3" descr="Une image contenant clipart, Graphique, dessin humoristique&#10;&#10;Description générée automatiquement">
            <a:extLst>
              <a:ext uri="{FF2B5EF4-FFF2-40B4-BE49-F238E27FC236}">
                <a16:creationId xmlns:a16="http://schemas.microsoft.com/office/drawing/2014/main" id="{7D0361F8-2754-F4A6-31E5-AC6D9992F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484" y="781375"/>
            <a:ext cx="2907007" cy="290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5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5D238C7B-D031-2820-87EA-3DC8BE6E97EA}"/>
              </a:ext>
            </a:extLst>
          </p:cNvPr>
          <p:cNvSpPr txBox="1"/>
          <p:nvPr/>
        </p:nvSpPr>
        <p:spPr>
          <a:xfrm>
            <a:off x="261764" y="341459"/>
            <a:ext cx="2808312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Vendredi 7 avril</a:t>
            </a:r>
          </a:p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matin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D682A2A-06AE-C528-A9DE-E71F3199FCCE}"/>
              </a:ext>
            </a:extLst>
          </p:cNvPr>
          <p:cNvSpPr txBox="1"/>
          <p:nvPr/>
        </p:nvSpPr>
        <p:spPr>
          <a:xfrm>
            <a:off x="230850" y="2132856"/>
            <a:ext cx="8959905" cy="4247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fr-FR" sz="2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26EC5C8-C803-4166-3460-A0AF588D55E2}"/>
              </a:ext>
            </a:extLst>
          </p:cNvPr>
          <p:cNvSpPr txBox="1"/>
          <p:nvPr/>
        </p:nvSpPr>
        <p:spPr>
          <a:xfrm>
            <a:off x="4733532" y="341459"/>
            <a:ext cx="6912768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fr-FR" sz="2400" b="1" dirty="0"/>
              <a:t>Représentations de danse </a:t>
            </a:r>
          </a:p>
          <a:p>
            <a:pPr algn="r">
              <a:lnSpc>
                <a:spcPct val="90000"/>
              </a:lnSpc>
            </a:pPr>
            <a:r>
              <a:rPr lang="fr-FR" sz="2400" b="1" dirty="0"/>
              <a:t>des élèves du lycée Herriot </a:t>
            </a:r>
          </a:p>
        </p:txBody>
      </p:sp>
      <p:pic>
        <p:nvPicPr>
          <p:cNvPr id="17" name="Espace réservé du contenu 9">
            <a:extLst>
              <a:ext uri="{FF2B5EF4-FFF2-40B4-BE49-F238E27FC236}">
                <a16:creationId xmlns:a16="http://schemas.microsoft.com/office/drawing/2014/main" id="{7448B2A5-531B-C42E-A55F-AA0C05A39D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702" y="329963"/>
            <a:ext cx="2067686" cy="1451480"/>
          </a:xfrm>
          <a:prstGeom prst="rect">
            <a:avLst/>
          </a:prstGeom>
        </p:spPr>
      </p:pic>
      <p:pic>
        <p:nvPicPr>
          <p:cNvPr id="13" name="Image 12" descr="Une image contenant dessin humoristique, roue, vélo, transport&#10;&#10;Description générée automatiquement">
            <a:extLst>
              <a:ext uri="{FF2B5EF4-FFF2-40B4-BE49-F238E27FC236}">
                <a16:creationId xmlns:a16="http://schemas.microsoft.com/office/drawing/2014/main" id="{188C42F7-7DC2-7298-3C37-238DE76F4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7448" y="2201189"/>
            <a:ext cx="5348250" cy="377968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5050CFE-538C-E5A9-F099-A8DC78C2436D}"/>
              </a:ext>
            </a:extLst>
          </p:cNvPr>
          <p:cNvSpPr txBox="1"/>
          <p:nvPr/>
        </p:nvSpPr>
        <p:spPr>
          <a:xfrm>
            <a:off x="4150197" y="2465915"/>
            <a:ext cx="7807778" cy="315855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kern="100" dirty="0">
                <a:highlight>
                  <a:srgbClr val="FFFF00"/>
                </a:highlight>
              </a:rPr>
              <a:t>Découverte du BMX Nouvelle discipline des jeux Paris 2024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/>
              <a:t>Rencontre et pratique du BMX avec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/>
              <a:t>M Franck </a:t>
            </a:r>
            <a:r>
              <a:rPr lang="fr-FR" sz="1800" kern="100" dirty="0" err="1"/>
              <a:t>Cassano</a:t>
            </a:r>
            <a:endParaRPr lang="fr-FR" sz="1800" kern="1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/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/>
              <a:t>Classes ciblées :  </a:t>
            </a:r>
            <a:r>
              <a:rPr lang="fr-FR" sz="1800" kern="100" dirty="0">
                <a:highlight>
                  <a:srgbClr val="00FFFF"/>
                </a:highlight>
              </a:rPr>
              <a:t>Première option et spécialité Art danse (16 élèves)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/>
              <a:t>Horaire : 8h à 12h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/>
              <a:t>Lieu : complexe sportif Henri Terré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/>
              <a:t>Professeur encadrant : Mieur Sabrina</a:t>
            </a:r>
          </a:p>
        </p:txBody>
      </p:sp>
    </p:spTree>
    <p:extLst>
      <p:ext uri="{BB962C8B-B14F-4D97-AF65-F5344CB8AC3E}">
        <p14:creationId xmlns:p14="http://schemas.microsoft.com/office/powerpoint/2010/main" val="350637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78DC6CB-84D1-2AEB-D30E-41CFB8C13EDE}"/>
              </a:ext>
            </a:extLst>
          </p:cNvPr>
          <p:cNvSpPr txBox="1"/>
          <p:nvPr/>
        </p:nvSpPr>
        <p:spPr>
          <a:xfrm>
            <a:off x="3975722" y="113405"/>
            <a:ext cx="7704856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fr-FR" sz="2400" b="1" dirty="0"/>
              <a:t>Des chefs d’</a:t>
            </a:r>
            <a:r>
              <a:rPr lang="fr-FR" sz="2400" b="1" dirty="0" err="1"/>
              <a:t>oeuvre</a:t>
            </a:r>
            <a:r>
              <a:rPr lang="fr-FR" sz="2400" b="1" dirty="0"/>
              <a:t> pour vos papilles sur la thématique des jeux olympiques 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846F42-2740-CC44-9D65-DA2CC45BED98}"/>
              </a:ext>
            </a:extLst>
          </p:cNvPr>
          <p:cNvSpPr txBox="1"/>
          <p:nvPr/>
        </p:nvSpPr>
        <p:spPr>
          <a:xfrm>
            <a:off x="153638" y="2523088"/>
            <a:ext cx="7704855" cy="392620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2400" b="1" kern="100" dirty="0" err="1">
                <a:effectLst/>
                <a:highlight>
                  <a:srgbClr val="FFFF00"/>
                </a:highlight>
              </a:rPr>
              <a:t>Chich</a:t>
            </a:r>
            <a:r>
              <a:rPr lang="fr-FR" sz="2400" b="1" kern="100" dirty="0">
                <a:effectLst/>
                <a:highlight>
                  <a:srgbClr val="FFFF00"/>
                </a:highlight>
              </a:rPr>
              <a:t> </a:t>
            </a:r>
            <a:r>
              <a:rPr lang="fr-FR" sz="2400" b="1" kern="100" dirty="0" err="1">
                <a:effectLst/>
                <a:highlight>
                  <a:srgbClr val="FFFF00"/>
                </a:highlight>
              </a:rPr>
              <a:t>rapid</a:t>
            </a:r>
            <a:endParaRPr lang="fr-FR" sz="2400" b="1" kern="100" dirty="0">
              <a:effectLst/>
              <a:highlight>
                <a:srgbClr val="FFFF00"/>
              </a:highlight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kern="100" dirty="0">
                <a:effectLst/>
              </a:rPr>
              <a:t>Horaire : 8h à 14h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kern="100" dirty="0">
                <a:effectLst/>
              </a:rPr>
              <a:t>Classe :   </a:t>
            </a:r>
            <a:r>
              <a:rPr lang="fr-FR" kern="100" dirty="0">
                <a:effectLst/>
                <a:highlight>
                  <a:srgbClr val="00FFFF"/>
                </a:highlight>
              </a:rPr>
              <a:t>HOT1C (15 élèves)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kern="100" dirty="0">
                <a:highlight>
                  <a:srgbClr val="00FFFF"/>
                </a:highlight>
              </a:rPr>
              <a:t>&amp; </a:t>
            </a:r>
            <a:r>
              <a:rPr lang="fr-FR" kern="100" dirty="0">
                <a:effectLst/>
                <a:highlight>
                  <a:srgbClr val="00FFFF"/>
                </a:highlight>
              </a:rPr>
              <a:t>HCR1C (7 élèves)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kern="100" dirty="0"/>
              <a:t>Lieu: Chi </a:t>
            </a:r>
            <a:r>
              <a:rPr lang="fr-FR" kern="100" dirty="0" err="1"/>
              <a:t>rapid</a:t>
            </a:r>
            <a:r>
              <a:rPr lang="fr-FR" kern="100" dirty="0"/>
              <a:t> </a:t>
            </a:r>
            <a:endParaRPr lang="fr-FR" kern="100" dirty="0">
              <a:effectLst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kern="100" dirty="0">
                <a:effectLst/>
              </a:rPr>
              <a:t>Professeurs :  </a:t>
            </a:r>
            <a:r>
              <a:rPr lang="fr-FR" kern="100" dirty="0" err="1">
                <a:effectLst/>
              </a:rPr>
              <a:t>Eric</a:t>
            </a:r>
            <a:r>
              <a:rPr lang="fr-FR" kern="100" dirty="0">
                <a:effectLst/>
              </a:rPr>
              <a:t> Albouy </a:t>
            </a:r>
            <a:r>
              <a:rPr lang="fr-FR" kern="100" dirty="0"/>
              <a:t>&amp; Sébastien</a:t>
            </a:r>
            <a:r>
              <a:rPr lang="fr-FR" kern="100" dirty="0">
                <a:effectLst/>
              </a:rPr>
              <a:t> </a:t>
            </a:r>
            <a:r>
              <a:rPr lang="fr-FR" kern="100" dirty="0" err="1">
                <a:effectLst/>
              </a:rPr>
              <a:t>Ossen</a:t>
            </a:r>
            <a:r>
              <a:rPr lang="fr-FR" kern="100" dirty="0" err="1"/>
              <a:t>t</a:t>
            </a:r>
            <a:endParaRPr lang="fr-FR" kern="100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fr-FR" sz="1600" kern="100" dirty="0">
              <a:effectLst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1400" kern="100" dirty="0">
                <a:effectLst/>
              </a:rPr>
              <a:t>Menu: Œuf Mimosa à la parisienne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1400" kern="100" dirty="0"/>
              <a:t>Assiette sushi et maki aux couleurs olympiques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1400" kern="100" dirty="0">
                <a:effectLst/>
              </a:rPr>
              <a:t>Nem de poire Pralin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A2DFFE3-90E8-046B-742D-D366FA056F7F}"/>
              </a:ext>
            </a:extLst>
          </p:cNvPr>
          <p:cNvSpPr txBox="1"/>
          <p:nvPr/>
        </p:nvSpPr>
        <p:spPr>
          <a:xfrm>
            <a:off x="7534572" y="2492896"/>
            <a:ext cx="2808312" cy="144016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fr-FR" sz="2400" dirty="0" err="1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A47595D-FE38-60D2-0521-28443F53939E}"/>
              </a:ext>
            </a:extLst>
          </p:cNvPr>
          <p:cNvSpPr txBox="1"/>
          <p:nvPr/>
        </p:nvSpPr>
        <p:spPr>
          <a:xfrm>
            <a:off x="7390556" y="2197313"/>
            <a:ext cx="4595242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endParaRPr lang="fr-FR" sz="24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429CEAC-D6EA-DFB7-4F98-CCDB18EA689A}"/>
              </a:ext>
            </a:extLst>
          </p:cNvPr>
          <p:cNvSpPr txBox="1"/>
          <p:nvPr/>
        </p:nvSpPr>
        <p:spPr>
          <a:xfrm>
            <a:off x="5950396" y="2322334"/>
            <a:ext cx="6084791" cy="461549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400" b="1" kern="100" dirty="0">
                <a:highlight>
                  <a:srgbClr val="FFFF00"/>
                </a:highlight>
              </a:rPr>
              <a:t>Menu gastronomique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000" kern="100" dirty="0"/>
              <a:t>Horaire : 8h à 14h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000" kern="100" dirty="0"/>
              <a:t>Classe :  </a:t>
            </a:r>
            <a:r>
              <a:rPr lang="fr-FR" sz="2000" kern="100" dirty="0">
                <a:highlight>
                  <a:srgbClr val="00FFFF"/>
                </a:highlight>
              </a:rPr>
              <a:t>1RES2 (15 élèves)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000" kern="100" dirty="0"/>
              <a:t>Lieu: Restaurant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1600" kern="100" dirty="0"/>
              <a:t>Professeurs : Fabien </a:t>
            </a:r>
            <a:r>
              <a:rPr lang="fr-FR" sz="1600" kern="100" dirty="0" err="1"/>
              <a:t>Debay</a:t>
            </a:r>
            <a:r>
              <a:rPr lang="fr-FR" sz="1600" kern="100" dirty="0"/>
              <a:t> &amp;  Audrey Tournier </a:t>
            </a:r>
            <a:r>
              <a:rPr lang="fr-FR" sz="1600" kern="100" dirty="0" err="1"/>
              <a:t>Lepicouche</a:t>
            </a:r>
            <a:endParaRPr lang="fr-FR" sz="1600" kern="100" dirty="0"/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fr-FR" sz="1200" kern="100" dirty="0"/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1200" kern="100" dirty="0"/>
              <a:t>Menu :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1200" kern="100" dirty="0"/>
              <a:t>Gelée de chou et crevette flambée </a:t>
            </a:r>
            <a:r>
              <a:rPr lang="fr-FR" sz="1200" i="1" kern="100" dirty="0"/>
              <a:t>représentant l’anneau bleu et la natation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1200" kern="100" dirty="0"/>
              <a:t>Tartine, tomate féta </a:t>
            </a:r>
            <a:r>
              <a:rPr lang="fr-FR" sz="1200" i="1" kern="100" dirty="0"/>
              <a:t>représentant le patinage et l’anneau noir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1200" kern="100" dirty="0"/>
              <a:t>Poulet massala, carotte rouge </a:t>
            </a:r>
            <a:r>
              <a:rPr lang="fr-FR" sz="1200" i="1" kern="100" dirty="0"/>
              <a:t>représentant la boxe et l’anneau rouge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1200" kern="100" dirty="0" err="1"/>
              <a:t>Sponge</a:t>
            </a:r>
            <a:r>
              <a:rPr lang="fr-FR" sz="1200" kern="100" dirty="0"/>
              <a:t> de cake , sphère chocolat blanc, compotée d’ananas </a:t>
            </a:r>
            <a:r>
              <a:rPr lang="fr-FR" sz="1200" i="1" kern="100" dirty="0"/>
              <a:t>représentant le football et l’anneau vert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400" kern="100" dirty="0">
              <a:highlight>
                <a:srgbClr val="FFFF00"/>
              </a:highlight>
            </a:endParaRPr>
          </a:p>
        </p:txBody>
      </p:sp>
      <p:pic>
        <p:nvPicPr>
          <p:cNvPr id="5" name="Image 4" descr="Une image contenant Graphique, capture d’écran, conception&#10;&#10;Description générée automatiquement">
            <a:extLst>
              <a:ext uri="{FF2B5EF4-FFF2-40B4-BE49-F238E27FC236}">
                <a16:creationId xmlns:a16="http://schemas.microsoft.com/office/drawing/2014/main" id="{9456B8EE-69A4-EA45-8B4B-6D0A1FA1A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021" y="1305143"/>
            <a:ext cx="2808312" cy="129445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586E792-9331-70DF-57BF-5C9A8F0DDA97}"/>
              </a:ext>
            </a:extLst>
          </p:cNvPr>
          <p:cNvSpPr txBox="1"/>
          <p:nvPr/>
        </p:nvSpPr>
        <p:spPr>
          <a:xfrm>
            <a:off x="41255" y="154352"/>
            <a:ext cx="2808312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Mercredi 3 avril</a:t>
            </a:r>
          </a:p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midi</a:t>
            </a:r>
          </a:p>
        </p:txBody>
      </p:sp>
      <p:pic>
        <p:nvPicPr>
          <p:cNvPr id="18" name="Espace réservé du contenu 9">
            <a:extLst>
              <a:ext uri="{FF2B5EF4-FFF2-40B4-BE49-F238E27FC236}">
                <a16:creationId xmlns:a16="http://schemas.microsoft.com/office/drawing/2014/main" id="{9C845480-EDEA-A456-B410-FA171E5C6F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221" y="-49606"/>
            <a:ext cx="1821994" cy="1279008"/>
          </a:xfrm>
          <a:prstGeom prst="rect">
            <a:avLst/>
          </a:prstGeom>
        </p:spPr>
      </p:pic>
      <p:pic>
        <p:nvPicPr>
          <p:cNvPr id="19" name="Image 18" descr="Une image contenant dessin humoristique, clipart, illustration, dessin&#10;&#10;Description générée automatiquement">
            <a:extLst>
              <a:ext uri="{FF2B5EF4-FFF2-40B4-BE49-F238E27FC236}">
                <a16:creationId xmlns:a16="http://schemas.microsoft.com/office/drawing/2014/main" id="{40681FEC-4BA7-8A64-60F8-15BBB282D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987" y="808944"/>
            <a:ext cx="3367903" cy="3367903"/>
          </a:xfrm>
          <a:prstGeom prst="rect">
            <a:avLst/>
          </a:prstGeom>
        </p:spPr>
      </p:pic>
      <p:pic>
        <p:nvPicPr>
          <p:cNvPr id="9" name="Image 8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B0C3802F-CA8A-86E5-E4DF-9E71CF352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4287" y="1006711"/>
            <a:ext cx="917611" cy="124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1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5D238C7B-D031-2820-87EA-3DC8BE6E97EA}"/>
              </a:ext>
            </a:extLst>
          </p:cNvPr>
          <p:cNvSpPr txBox="1"/>
          <p:nvPr/>
        </p:nvSpPr>
        <p:spPr>
          <a:xfrm>
            <a:off x="411525" y="531939"/>
            <a:ext cx="2808312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Vendredi 5 avril</a:t>
            </a:r>
          </a:p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C00000"/>
                </a:solidFill>
              </a:rPr>
              <a:t>après-midi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D682A2A-06AE-C528-A9DE-E71F3199FCCE}"/>
              </a:ext>
            </a:extLst>
          </p:cNvPr>
          <p:cNvSpPr txBox="1"/>
          <p:nvPr/>
        </p:nvSpPr>
        <p:spPr>
          <a:xfrm>
            <a:off x="117748" y="1850483"/>
            <a:ext cx="8433018" cy="474591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dirty="0"/>
              <a:t>Flashmob avec Mme Gaillard Cécile danseuse chorégraphe de la compagnie </a:t>
            </a:r>
            <a:r>
              <a:rPr lang="fr-FR" sz="2400" dirty="0" err="1"/>
              <a:t>Saviedanse</a:t>
            </a:r>
            <a:endParaRPr lang="fr-FR" sz="2400" dirty="0"/>
          </a:p>
          <a:p>
            <a:pPr>
              <a:lnSpc>
                <a:spcPct val="90000"/>
              </a:lnSpc>
            </a:pPr>
            <a:endParaRPr lang="fr-FR" sz="2400" dirty="0"/>
          </a:p>
          <a:p>
            <a:pPr>
              <a:lnSpc>
                <a:spcPct val="90000"/>
              </a:lnSpc>
            </a:pPr>
            <a:r>
              <a:rPr lang="fr-FR" sz="2400" dirty="0"/>
              <a:t>Lieu : Salle Sport collectif COSEC La Noue </a:t>
            </a:r>
            <a:r>
              <a:rPr lang="fr-FR" sz="2400" dirty="0" err="1"/>
              <a:t>Lutel</a:t>
            </a:r>
            <a:endParaRPr lang="fr-FR" sz="2400" dirty="0"/>
          </a:p>
          <a:p>
            <a:pPr>
              <a:lnSpc>
                <a:spcPct val="90000"/>
              </a:lnSpc>
            </a:pPr>
            <a:endParaRPr lang="fr-FR" sz="2400" dirty="0"/>
          </a:p>
          <a:p>
            <a:pPr>
              <a:lnSpc>
                <a:spcPct val="90000"/>
              </a:lnSpc>
            </a:pPr>
            <a:r>
              <a:rPr lang="fr-FR" sz="2400" dirty="0"/>
              <a:t>Horaire : 15h30 à 16h30 </a:t>
            </a:r>
          </a:p>
          <a:p>
            <a:pPr>
              <a:lnSpc>
                <a:spcPct val="90000"/>
              </a:lnSpc>
            </a:pPr>
            <a:endParaRPr lang="fr-FR" sz="2400" dirty="0"/>
          </a:p>
          <a:p>
            <a:pPr>
              <a:lnSpc>
                <a:spcPct val="90000"/>
              </a:lnSpc>
            </a:pPr>
            <a:r>
              <a:rPr lang="fr-FR" sz="2400" dirty="0"/>
              <a:t>Classes ciblées : </a:t>
            </a:r>
            <a:r>
              <a:rPr lang="fr-FR" sz="2400" dirty="0">
                <a:highlight>
                  <a:srgbClr val="00FFFF"/>
                </a:highlight>
              </a:rPr>
              <a:t>Elèves volontaires du LOP Herriot obligatoirement </a:t>
            </a:r>
          </a:p>
          <a:p>
            <a:pPr>
              <a:lnSpc>
                <a:spcPct val="90000"/>
              </a:lnSpc>
            </a:pPr>
            <a:endParaRPr lang="fr-FR" sz="2400" dirty="0">
              <a:highlight>
                <a:srgbClr val="00FFFF"/>
              </a:highlight>
            </a:endParaRPr>
          </a:p>
          <a:p>
            <a:pPr>
              <a:lnSpc>
                <a:spcPct val="90000"/>
              </a:lnSpc>
            </a:pPr>
            <a:r>
              <a:rPr lang="fr-FR" sz="2400" dirty="0">
                <a:highlight>
                  <a:srgbClr val="FF00FF"/>
                </a:highlight>
              </a:rPr>
              <a:t>Inscription auprès du professeur d’EPS</a:t>
            </a:r>
          </a:p>
          <a:p>
            <a:pPr>
              <a:lnSpc>
                <a:spcPct val="90000"/>
              </a:lnSpc>
            </a:pPr>
            <a:endParaRPr lang="fr-FR" sz="2400" dirty="0">
              <a:highlight>
                <a:srgbClr val="FF00FF"/>
              </a:highlight>
            </a:endParaRPr>
          </a:p>
          <a:p>
            <a:pPr>
              <a:lnSpc>
                <a:spcPct val="90000"/>
              </a:lnSpc>
            </a:pPr>
            <a:r>
              <a:rPr lang="fr-FR" sz="2400" dirty="0"/>
              <a:t>Professeurs encadrants :  Mmes Mieur Sabrina, </a:t>
            </a:r>
          </a:p>
          <a:p>
            <a:pPr>
              <a:lnSpc>
                <a:spcPct val="90000"/>
              </a:lnSpc>
            </a:pPr>
            <a:r>
              <a:rPr lang="fr-FR" sz="2400" dirty="0" err="1"/>
              <a:t>Lamaud</a:t>
            </a:r>
            <a:r>
              <a:rPr lang="fr-FR" sz="2400" dirty="0"/>
              <a:t> Christine &amp; Leblond Anne Sophie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26EC5C8-C803-4166-3460-A0AF588D55E2}"/>
              </a:ext>
            </a:extLst>
          </p:cNvPr>
          <p:cNvSpPr txBox="1"/>
          <p:nvPr/>
        </p:nvSpPr>
        <p:spPr>
          <a:xfrm>
            <a:off x="6670476" y="476672"/>
            <a:ext cx="4890799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fr-FR" sz="2400" b="1" dirty="0"/>
              <a:t>Flashmob </a:t>
            </a:r>
          </a:p>
          <a:p>
            <a:pPr algn="r">
              <a:lnSpc>
                <a:spcPct val="90000"/>
              </a:lnSpc>
            </a:pPr>
            <a:r>
              <a:rPr lang="fr-FR" sz="2400" b="1" dirty="0"/>
              <a:t>Donne du corps aux jeux ! </a:t>
            </a:r>
            <a:r>
              <a:rPr lang="fr-FR" sz="2400" dirty="0"/>
              <a:t> </a:t>
            </a:r>
          </a:p>
        </p:txBody>
      </p:sp>
      <p:pic>
        <p:nvPicPr>
          <p:cNvPr id="17" name="Espace réservé du contenu 9">
            <a:extLst>
              <a:ext uri="{FF2B5EF4-FFF2-40B4-BE49-F238E27FC236}">
                <a16:creationId xmlns:a16="http://schemas.microsoft.com/office/drawing/2014/main" id="{7448B2A5-531B-C42E-A55F-AA0C05A39D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260" y="116632"/>
            <a:ext cx="1800200" cy="1263709"/>
          </a:xfrm>
          <a:prstGeom prst="rect">
            <a:avLst/>
          </a:prstGeom>
        </p:spPr>
      </p:pic>
      <p:pic>
        <p:nvPicPr>
          <p:cNvPr id="6" name="Image 5" descr="Une image contenant clipart, Graphique, dessin humoristique&#10;&#10;Description générée automatiquement">
            <a:extLst>
              <a:ext uri="{FF2B5EF4-FFF2-40B4-BE49-F238E27FC236}">
                <a16:creationId xmlns:a16="http://schemas.microsoft.com/office/drawing/2014/main" id="{B03BD4CE-BCE2-252B-BF55-06AFEE16B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759" y="1484784"/>
            <a:ext cx="4779215" cy="477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6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oiseau, dessin&#10;&#10;Description générée automatiquement">
            <a:extLst>
              <a:ext uri="{FF2B5EF4-FFF2-40B4-BE49-F238E27FC236}">
                <a16:creationId xmlns:a16="http://schemas.microsoft.com/office/drawing/2014/main" id="{E1B3849F-D948-73D7-B8E8-74017E5E2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21804" y="1340768"/>
            <a:ext cx="4584127" cy="5193651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2C47A5EE-0FC8-554A-7C1E-9B932A3F40EB}"/>
              </a:ext>
            </a:extLst>
          </p:cNvPr>
          <p:cNvSpPr/>
          <p:nvPr/>
        </p:nvSpPr>
        <p:spPr>
          <a:xfrm>
            <a:off x="6048674" y="283165"/>
            <a:ext cx="6048672" cy="2664296"/>
          </a:xfrm>
          <a:prstGeom prst="wedgeRoundRectCallout">
            <a:avLst>
              <a:gd name="adj1" fmla="val -79636"/>
              <a:gd name="adj2" fmla="val 3445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15E4B8-D6D7-2C59-5692-A4E37C2F733B}"/>
              </a:ext>
            </a:extLst>
          </p:cNvPr>
          <p:cNvSpPr txBox="1"/>
          <p:nvPr/>
        </p:nvSpPr>
        <p:spPr>
          <a:xfrm>
            <a:off x="6406256" y="730950"/>
            <a:ext cx="5448797" cy="175432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dirty="0"/>
              <a:t>Les élèves de la section Mode organisent le vendredi 12 &amp; samedi 13 avril 2024 leur défilé de mode sur le thème du sport &amp; des jeux olympiques et paralympiques</a:t>
            </a:r>
          </a:p>
        </p:txBody>
      </p:sp>
      <p:pic>
        <p:nvPicPr>
          <p:cNvPr id="7" name="Image 6" descr="Une image contenant clipart, dessin humoristique, illustration&#10;&#10;Description générée automatiquement">
            <a:extLst>
              <a:ext uri="{FF2B5EF4-FFF2-40B4-BE49-F238E27FC236}">
                <a16:creationId xmlns:a16="http://schemas.microsoft.com/office/drawing/2014/main" id="{1ED4168B-7A2C-CDA6-57B4-52FC75FF1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78" y="2933060"/>
            <a:ext cx="3987707" cy="3946169"/>
          </a:xfrm>
          <a:prstGeom prst="rect">
            <a:avLst/>
          </a:prstGeom>
        </p:spPr>
      </p:pic>
      <p:pic>
        <p:nvPicPr>
          <p:cNvPr id="6" name="Image 5" descr="Une image contenant graphisme, Graphique, Police, texte&#10;&#10;Description générée automatiquement">
            <a:extLst>
              <a:ext uri="{FF2B5EF4-FFF2-40B4-BE49-F238E27FC236}">
                <a16:creationId xmlns:a16="http://schemas.microsoft.com/office/drawing/2014/main" id="{63981CC4-ECB1-1440-CBCE-CA8E1340C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72" y="278045"/>
            <a:ext cx="2782044" cy="105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4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2561096-94A1-4009-B72D-4B34813E7C73}"/>
              </a:ext>
            </a:extLst>
          </p:cNvPr>
          <p:cNvSpPr txBox="1"/>
          <p:nvPr/>
        </p:nvSpPr>
        <p:spPr>
          <a:xfrm>
            <a:off x="1069551" y="239403"/>
            <a:ext cx="11134972" cy="4247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cap="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Dispositif classe engagées : </a:t>
            </a:r>
            <a:r>
              <a:rPr lang="fr-FR" sz="2400" b="1" cap="all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ValEurs</a:t>
            </a:r>
            <a:r>
              <a:rPr lang="fr-FR" sz="2400" b="1" cap="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du sport et olympisme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63F3304-105E-4EEF-BEEC-E1B7F438008F}"/>
              </a:ext>
            </a:extLst>
          </p:cNvPr>
          <p:cNvGraphicFramePr>
            <a:graphicFrameLocks noGrp="1"/>
          </p:cNvGraphicFramePr>
          <p:nvPr/>
        </p:nvGraphicFramePr>
        <p:xfrm>
          <a:off x="405780" y="819898"/>
          <a:ext cx="11449272" cy="5798699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623187">
                  <a:extLst>
                    <a:ext uri="{9D8B030D-6E8A-4147-A177-3AD203B41FA5}">
                      <a16:colId xmlns:a16="http://schemas.microsoft.com/office/drawing/2014/main" val="1055405204"/>
                    </a:ext>
                  </a:extLst>
                </a:gridCol>
                <a:gridCol w="7826085">
                  <a:extLst>
                    <a:ext uri="{9D8B030D-6E8A-4147-A177-3AD203B41FA5}">
                      <a16:colId xmlns:a16="http://schemas.microsoft.com/office/drawing/2014/main" val="18411339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5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DATES</a:t>
                      </a:r>
                    </a:p>
                  </a:txBody>
                  <a:tcPr marL="54698" marR="546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ACTIONS CONDUITES</a:t>
                      </a:r>
                    </a:p>
                  </a:txBody>
                  <a:tcPr marL="54698" marR="546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602416"/>
                  </a:ext>
                </a:extLst>
              </a:tr>
              <a:tr h="71199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05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Vendredi 16 février 2024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105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Matin 2G  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105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Après-midi 2F</a:t>
                      </a:r>
                    </a:p>
                  </a:txBody>
                  <a:tcPr marL="54698" marR="54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Restitution des chorégraphies travaillées pendant le cycle danse en cours d’EPS sur le thème de l’altérité en partenariat avec la compagnie </a:t>
                      </a: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Kalijo</a:t>
                      </a:r>
                      <a:endParaRPr lang="fr-FR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4698" marR="54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381324"/>
                  </a:ext>
                </a:extLst>
              </a:tr>
              <a:tr h="73287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05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105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Mardi 20 février 2024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105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13h30 à 15h30 pendant le cours d’EPS 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105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4698" marR="54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Reportages conduits sur les chefs d’œuvre mis en place par les élèves du LP autour de la thématique des jeux olympiques</a:t>
                      </a:r>
                    </a:p>
                    <a:p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4698" marR="54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267767"/>
                  </a:ext>
                </a:extLst>
              </a:tr>
              <a:tr h="106799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05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Mardi 19 mars 2024 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105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Toute la journée</a:t>
                      </a:r>
                    </a:p>
                  </a:txBody>
                  <a:tcPr marL="54698" marR="54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fr-FR" sz="1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Sortie Paris visite du musée des arts décoratifs </a:t>
                      </a:r>
                    </a:p>
                    <a:p>
                      <a:r>
                        <a:rPr lang="fr-FR" sz="1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Exposition sur le sport (D’un podium à l’autre)</a:t>
                      </a:r>
                    </a:p>
                    <a:p>
                      <a:r>
                        <a:rPr lang="fr-FR" sz="1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Exposition Iris van Herpen. Sculpting the Senses </a:t>
                      </a:r>
                    </a:p>
                    <a:p>
                      <a:r>
                        <a:rPr lang="fr-FR" sz="1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Et déambulation sur le parcours de la cérémonie d’ouverture avec visite des principaux monuments historiques</a:t>
                      </a:r>
                    </a:p>
                    <a:p>
                      <a:r>
                        <a:rPr lang="fr-FR" sz="1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4698" marR="54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80166"/>
                  </a:ext>
                </a:extLst>
              </a:tr>
              <a:tr h="177999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05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105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Jeudi 28 Mars 2024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105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Matin 2 G 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105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Après-midi 2F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105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4698" marR="54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Visite de l’usine le Coq Sportif partenaire de la délégation française au JPO Paris 2024</a:t>
                      </a:r>
                    </a:p>
                    <a:p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Exposé et explication de chaque étape de production d’un vêtement sportif :</a:t>
                      </a:r>
                    </a:p>
                    <a:p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-Coupe des vêtements sportif selon patron</a:t>
                      </a:r>
                    </a:p>
                    <a:p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-Décor (badge, sublimation et sérigraphie)</a:t>
                      </a:r>
                    </a:p>
                    <a:p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-Confection et visitage</a:t>
                      </a:r>
                    </a:p>
                    <a:p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-Essai en soufflerie</a:t>
                      </a:r>
                    </a:p>
                    <a:p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Temps d’échange dans notre salle performance pour expliquer le développement de produits sports et observation des catalogues d’archives de l’entreprise.</a:t>
                      </a:r>
                    </a:p>
                    <a:p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4698" marR="54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465714"/>
                  </a:ext>
                </a:extLst>
              </a:tr>
              <a:tr h="53399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05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105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 mardi 2 au vendredi 5 avril 2024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105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4698" marR="54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Engagement des élèves pendant la semaine des jeux olympiques</a:t>
                      </a:r>
                    </a:p>
                  </a:txBody>
                  <a:tcPr marL="54698" marR="54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35874"/>
                  </a:ext>
                </a:extLst>
              </a:tr>
              <a:tr h="80037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05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Répétition mercredi 11 avril après midi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105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Filage vendredi 12 avril toute la journée &amp; défilé le soir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105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Samedi 13 avril 2024 le matin défilé</a:t>
                      </a:r>
                    </a:p>
                  </a:txBody>
                  <a:tcPr marL="54698" marR="54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Présentation de chorégraphies pendant le défilé de mode avec le LP sur la thématique des JOP</a:t>
                      </a:r>
                    </a:p>
                  </a:txBody>
                  <a:tcPr marL="54698" marR="54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327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353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87D7E76-B800-1E67-FA98-DD4EAE02E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83" y="404664"/>
            <a:ext cx="4372742" cy="706090"/>
          </a:xfrm>
        </p:spPr>
        <p:txBody>
          <a:bodyPr/>
          <a:lstStyle/>
          <a:p>
            <a:r>
              <a:rPr lang="en-US" dirty="0" err="1"/>
              <a:t>CoLLECTIF</a:t>
            </a:r>
            <a:r>
              <a:rPr lang="en-US" dirty="0"/>
              <a:t> 2024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34FCAD4E-F4C2-12A0-6D71-8B2C73662D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84" r="33134"/>
          <a:stretch/>
        </p:blipFill>
        <p:spPr>
          <a:xfrm>
            <a:off x="275632" y="1412776"/>
            <a:ext cx="4708734" cy="4343400"/>
          </a:xfrm>
          <a:prstGeom prst="rect">
            <a:avLst/>
          </a:prstGeom>
          <a:noFill/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8ACEDE6-50D3-146F-944E-9031746D1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2325" y="404664"/>
            <a:ext cx="6610868" cy="1008112"/>
          </a:xfrm>
        </p:spPr>
        <p:txBody>
          <a:bodyPr>
            <a:normAutofit/>
          </a:bodyPr>
          <a:lstStyle/>
          <a:p>
            <a:r>
              <a:rPr lang="en-US" sz="2000" dirty="0" err="1"/>
              <a:t>Journée</a:t>
            </a:r>
            <a:r>
              <a:rPr lang="en-US" sz="2000" dirty="0"/>
              <a:t> </a:t>
            </a:r>
            <a:r>
              <a:rPr lang="en-US" sz="2000" dirty="0" err="1"/>
              <a:t>d’installation</a:t>
            </a:r>
            <a:r>
              <a:rPr lang="en-US" sz="2000" dirty="0"/>
              <a:t> du collective  2024</a:t>
            </a:r>
          </a:p>
          <a:p>
            <a:r>
              <a:rPr lang="en-US" sz="2000" dirty="0" err="1"/>
              <a:t>Mercredi</a:t>
            </a:r>
            <a:r>
              <a:rPr lang="en-US" sz="2000" dirty="0"/>
              <a:t> 11 Janvier 2023  Hôtel de </a:t>
            </a:r>
            <a:r>
              <a:rPr lang="en-US" sz="2000" dirty="0" err="1"/>
              <a:t>région</a:t>
            </a:r>
            <a:r>
              <a:rPr lang="en-US" sz="2000" dirty="0"/>
              <a:t> à Metz</a:t>
            </a:r>
          </a:p>
        </p:txBody>
      </p:sp>
      <p:pic>
        <p:nvPicPr>
          <p:cNvPr id="5" name="Image 4" descr="Une image contenant texte, intérieur, plusieurs&#10;&#10;Description générée automatiquement">
            <a:extLst>
              <a:ext uri="{FF2B5EF4-FFF2-40B4-BE49-F238E27FC236}">
                <a16:creationId xmlns:a16="http://schemas.microsoft.com/office/drawing/2014/main" id="{963C8367-6F7C-95D5-FBF8-D5FB4A4803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517" y="1431601"/>
            <a:ext cx="6262479" cy="352264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3A294C5-4F04-442D-ADBA-774E03704C38}"/>
              </a:ext>
            </a:extLst>
          </p:cNvPr>
          <p:cNvSpPr txBox="1"/>
          <p:nvPr/>
        </p:nvSpPr>
        <p:spPr>
          <a:xfrm>
            <a:off x="145723" y="6044208"/>
            <a:ext cx="4968552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2000" i="1" dirty="0"/>
              <a:t>Margaux et Ilan ont été félicité </a:t>
            </a:r>
          </a:p>
          <a:p>
            <a:pPr algn="ctr">
              <a:lnSpc>
                <a:spcPct val="90000"/>
              </a:lnSpc>
            </a:pPr>
            <a:r>
              <a:rPr lang="fr-FR" sz="2000" i="1" dirty="0"/>
              <a:t>pour leur clip de présentation</a:t>
            </a:r>
            <a:endParaRPr lang="fr-FR" sz="2400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7096D18-543F-6F02-B75D-F01E8341F4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526159"/>
              </p:ext>
            </p:extLst>
          </p:nvPr>
        </p:nvGraphicFramePr>
        <p:xfrm>
          <a:off x="5868538" y="5511631"/>
          <a:ext cx="5478439" cy="188341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389651">
                  <a:extLst>
                    <a:ext uri="{9D8B030D-6E8A-4147-A177-3AD203B41FA5}">
                      <a16:colId xmlns:a16="http://schemas.microsoft.com/office/drawing/2014/main" val="2867406117"/>
                    </a:ext>
                  </a:extLst>
                </a:gridCol>
                <a:gridCol w="3088788">
                  <a:extLst>
                    <a:ext uri="{9D8B030D-6E8A-4147-A177-3AD203B41FA5}">
                      <a16:colId xmlns:a16="http://schemas.microsoft.com/office/drawing/2014/main" val="3359456336"/>
                    </a:ext>
                  </a:extLst>
                </a:gridCol>
              </a:tblGrid>
              <a:tr h="1746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Lycée HERRIOT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10300 STE SAVINE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25055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Lycée MARIE DE CHAMPAGNE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10000 TROYES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77482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LPO FRANÇOIS 1</a:t>
                      </a:r>
                      <a:r>
                        <a:rPr lang="fr-FR" sz="1100" baseline="30000">
                          <a:effectLst/>
                        </a:rPr>
                        <a:t>er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51300 VITRY LE FRANÇOIS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537807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E.P.E.F.P.A.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51460 CHALONS EN CHAMPAGNE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969987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Lycée HESSEL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51200 EPERNAY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14930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Lycée Professionnel Joliot CURIE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51100 REIMS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15363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Lycée ROOSEVELT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51100 REIMS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39245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Lycée LIBERGIER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51100 REIMS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875364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Lycée ARAGO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51100 REIMS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32702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Lycée CHARLES DE GAULLE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52000 CHAUMONT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88038997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AD4DD8FC-F5D3-A6C1-A5C7-6E6CA83EE1C0}"/>
              </a:ext>
            </a:extLst>
          </p:cNvPr>
          <p:cNvSpPr txBox="1"/>
          <p:nvPr/>
        </p:nvSpPr>
        <p:spPr>
          <a:xfrm>
            <a:off x="5335507" y="5091692"/>
            <a:ext cx="6712307" cy="33470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1750" b="1" dirty="0"/>
              <a:t>Les 10 établissements sélectionnés de l’académie de Reims</a:t>
            </a:r>
          </a:p>
        </p:txBody>
      </p:sp>
    </p:spTree>
    <p:extLst>
      <p:ext uri="{BB962C8B-B14F-4D97-AF65-F5344CB8AC3E}">
        <p14:creationId xmlns:p14="http://schemas.microsoft.com/office/powerpoint/2010/main" val="75388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C8C86CA-EB56-0E30-3461-F35128636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5766" y="2138728"/>
            <a:ext cx="7943492" cy="44702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E49EADE-5231-1460-CA07-964F366396A0}"/>
              </a:ext>
            </a:extLst>
          </p:cNvPr>
          <p:cNvSpPr txBox="1"/>
          <p:nvPr/>
        </p:nvSpPr>
        <p:spPr>
          <a:xfrm>
            <a:off x="4079072" y="1652712"/>
            <a:ext cx="7943492" cy="308392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i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MERCI DE SOUTENIR  </a:t>
            </a:r>
          </a:p>
          <a:p>
            <a:pPr>
              <a:lnSpc>
                <a:spcPct val="90000"/>
              </a:lnSpc>
            </a:pPr>
            <a:r>
              <a:rPr lang="fr-FR" sz="2400" b="1" i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PAR VOTRE ENGAGEMENT </a:t>
            </a:r>
          </a:p>
          <a:p>
            <a:pPr>
              <a:lnSpc>
                <a:spcPct val="90000"/>
              </a:lnSpc>
            </a:pPr>
            <a:endParaRPr lang="fr-FR" sz="2400" b="1" i="1" dirty="0"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sz="2400" b="1" i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NOS AMBASSADEURS DES JEUX</a:t>
            </a:r>
          </a:p>
          <a:p>
            <a:pPr>
              <a:lnSpc>
                <a:spcPct val="90000"/>
              </a:lnSpc>
            </a:pPr>
            <a:r>
              <a:rPr lang="fr-FR" sz="2400" b="1" i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NOS SPORTIFS</a:t>
            </a:r>
          </a:p>
          <a:p>
            <a:pPr>
              <a:lnSpc>
                <a:spcPct val="90000"/>
              </a:lnSpc>
            </a:pPr>
            <a:r>
              <a:rPr lang="fr-FR" sz="2400" b="1" i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NOS ENTRAINEURS</a:t>
            </a:r>
          </a:p>
          <a:p>
            <a:pPr>
              <a:lnSpc>
                <a:spcPct val="90000"/>
              </a:lnSpc>
            </a:pPr>
            <a:r>
              <a:rPr lang="fr-FR" sz="2400" b="1" i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ET TOUS LES ENSEIGNANTS </a:t>
            </a:r>
          </a:p>
          <a:p>
            <a:pPr>
              <a:lnSpc>
                <a:spcPct val="90000"/>
              </a:lnSpc>
            </a:pPr>
            <a:endParaRPr lang="fr-FR" sz="2400" b="1" i="1" dirty="0"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sz="2400" b="1" i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QUI ONT RENDU CETTE SEMAINE MAGIQUE !</a:t>
            </a:r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C29946-01BA-07EE-5874-85B0444C7604}"/>
              </a:ext>
            </a:extLst>
          </p:cNvPr>
          <p:cNvSpPr txBox="1"/>
          <p:nvPr/>
        </p:nvSpPr>
        <p:spPr>
          <a:xfrm>
            <a:off x="3524736" y="5445224"/>
            <a:ext cx="7704856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2000" dirty="0"/>
              <a:t>Pour plus d’informations: contactez Mme Mieur Sabrina Professeure d’EPS, référent Art danse</a:t>
            </a:r>
          </a:p>
          <a:p>
            <a:pPr algn="ctr">
              <a:lnSpc>
                <a:spcPct val="90000"/>
              </a:lnSpc>
            </a:pPr>
            <a:r>
              <a:rPr lang="fr-FR" sz="2000" dirty="0"/>
              <a:t>Mail: sabrina.mieur@ac-reims.fr </a:t>
            </a:r>
          </a:p>
        </p:txBody>
      </p:sp>
      <p:pic>
        <p:nvPicPr>
          <p:cNvPr id="7" name="Espace réservé du contenu 9">
            <a:extLst>
              <a:ext uri="{FF2B5EF4-FFF2-40B4-BE49-F238E27FC236}">
                <a16:creationId xmlns:a16="http://schemas.microsoft.com/office/drawing/2014/main" id="{09C7A654-C39D-26B5-62E4-807715E805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752" y="25924"/>
            <a:ext cx="2520280" cy="1769192"/>
          </a:xfrm>
          <a:prstGeom prst="rect">
            <a:avLst/>
          </a:prstGeom>
        </p:spPr>
      </p:pic>
      <p:pic>
        <p:nvPicPr>
          <p:cNvPr id="9" name="Image 8" descr="Une image contenant graphisme, Graphique, Police, texte&#10;&#10;Description générée automatiquement">
            <a:extLst>
              <a:ext uri="{FF2B5EF4-FFF2-40B4-BE49-F238E27FC236}">
                <a16:creationId xmlns:a16="http://schemas.microsoft.com/office/drawing/2014/main" id="{43F909E9-F364-54D1-D73C-321D7C188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17" y="352030"/>
            <a:ext cx="3370397" cy="127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8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sapin, Noël, art, dessin humoristique&#10;&#10;Description générée automatiquement">
            <a:extLst>
              <a:ext uri="{FF2B5EF4-FFF2-40B4-BE49-F238E27FC236}">
                <a16:creationId xmlns:a16="http://schemas.microsoft.com/office/drawing/2014/main" id="{1D0C6382-63C3-05FE-F02D-CB63D8732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419" y="0"/>
            <a:ext cx="6297987" cy="6858000"/>
          </a:xfrm>
          <a:prstGeom prst="rect">
            <a:avLst/>
          </a:prstGeom>
        </p:spPr>
      </p:pic>
      <p:pic>
        <p:nvPicPr>
          <p:cNvPr id="4" name="Image 3" descr="Une image contenant graphisme, Graphique, Police, texte&#10;&#10;Description générée automatiquement">
            <a:extLst>
              <a:ext uri="{FF2B5EF4-FFF2-40B4-BE49-F238E27FC236}">
                <a16:creationId xmlns:a16="http://schemas.microsoft.com/office/drawing/2014/main" id="{6CDE0108-E9C2-8EFA-F828-F7E37A474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17" y="352030"/>
            <a:ext cx="3370397" cy="1276769"/>
          </a:xfrm>
          <a:prstGeom prst="rect">
            <a:avLst/>
          </a:prstGeom>
        </p:spPr>
      </p:pic>
      <p:pic>
        <p:nvPicPr>
          <p:cNvPr id="5" name="Espace réservé du contenu 9">
            <a:extLst>
              <a:ext uri="{FF2B5EF4-FFF2-40B4-BE49-F238E27FC236}">
                <a16:creationId xmlns:a16="http://schemas.microsoft.com/office/drawing/2014/main" id="{A03C359B-28E4-EADF-A2E4-55C4F07679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8788" y="105818"/>
            <a:ext cx="2520280" cy="176919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1868FA0-9A5A-76D7-C267-2E533582D7F2}"/>
              </a:ext>
            </a:extLst>
          </p:cNvPr>
          <p:cNvSpPr txBox="1"/>
          <p:nvPr/>
        </p:nvSpPr>
        <p:spPr>
          <a:xfrm>
            <a:off x="9243406" y="3397374"/>
            <a:ext cx="2520280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i="1" dirty="0"/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309121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 2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78098"/>
          </a:xfrm>
        </p:spPr>
        <p:txBody>
          <a:bodyPr rtlCol="0"/>
          <a:lstStyle/>
          <a:p>
            <a:pPr algn="ctr" rtl="0"/>
            <a:r>
              <a:rPr lang="fr-FR" dirty="0"/>
              <a:t>Programme des Ambassadeurs </a:t>
            </a:r>
          </a:p>
        </p:txBody>
      </p:sp>
      <p:sp>
        <p:nvSpPr>
          <p:cNvPr id="2" name="Espace réservé du contenu 1"/>
          <p:cNvSpPr>
            <a:spLocks noGrp="1"/>
          </p:cNvSpPr>
          <p:nvPr>
            <p:ph sz="half" idx="1"/>
          </p:nvPr>
        </p:nvSpPr>
        <p:spPr>
          <a:xfrm>
            <a:off x="225760" y="1320548"/>
            <a:ext cx="11737304" cy="5458618"/>
          </a:xfrm>
        </p:spPr>
        <p:txBody>
          <a:bodyPr rtlCol="0">
            <a:normAutofit fontScale="25000" lnSpcReduction="20000"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fr-FR" sz="6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 regroupement de tous les ambassadeurs et de l’enseignant référent par trimestre (Stage cohésion)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fr-FR" sz="6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 webinaire par mois (visioconférence sur une thématique précise)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fr-FR" sz="6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Participation à des </a:t>
            </a:r>
            <a:r>
              <a:rPr lang="fr-FR" sz="6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évènements sportifs et / ou culturelles régionaux majeurs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fr-FR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accompagnement pour monter </a:t>
            </a:r>
            <a:r>
              <a:rPr lang="fr-FR" sz="6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projets éducatifs </a:t>
            </a:r>
            <a:r>
              <a:rPr lang="fr-FR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(Mois de l’Autre) dans votre lycée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fr-FR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possibilité </a:t>
            </a:r>
            <a:r>
              <a:rPr lang="fr-FR" sz="6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d’être volontaire dans le cadre de Terre de Jeux  </a:t>
            </a:r>
            <a:r>
              <a:rPr lang="fr-FR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 condition d’avoir 18 ans au 1</a:t>
            </a:r>
            <a:r>
              <a:rPr lang="fr-FR" sz="6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janvier 2024).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fr-FR" sz="6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participation à une ou plusieurs épreuves des Jeux olympiques et paralympique à Paris en août</a:t>
            </a:r>
          </a:p>
          <a:p>
            <a:pPr marL="45720" indent="0" algn="just">
              <a:spcAft>
                <a:spcPts val="0"/>
              </a:spcAft>
              <a:buNone/>
            </a:pPr>
            <a:endParaRPr lang="fr-FR" sz="6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" indent="0" algn="r">
              <a:spcAft>
                <a:spcPts val="0"/>
              </a:spcAft>
              <a:buNone/>
            </a:pPr>
            <a:r>
              <a:rPr lang="fr-FR" sz="6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►</a:t>
            </a:r>
            <a:r>
              <a:rPr lang="fr-FR" sz="6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Parcours composé de 6 modules :</a:t>
            </a:r>
            <a:r>
              <a:rPr lang="fr-FR" sz="6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fr-FR" sz="6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spcAft>
                <a:spcPts val="0"/>
              </a:spcAft>
              <a:buNone/>
            </a:pPr>
            <a:r>
              <a:rPr lang="fr-FR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Initiation à la méthodologie de projet événementiel ou éducatif</a:t>
            </a:r>
          </a:p>
          <a:p>
            <a:pPr marL="0" indent="0" algn="r">
              <a:spcAft>
                <a:spcPts val="0"/>
              </a:spcAft>
              <a:buNone/>
            </a:pPr>
            <a:r>
              <a:rPr lang="fr-FR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Sensibilisation aux valeurs éducatives du sport</a:t>
            </a:r>
          </a:p>
          <a:p>
            <a:pPr marL="0" indent="0" algn="r">
              <a:spcAft>
                <a:spcPts val="0"/>
              </a:spcAft>
              <a:buNone/>
            </a:pPr>
            <a:r>
              <a:rPr lang="fr-FR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Découverte de l’univers des Jeux Olympiques et Paralympiques</a:t>
            </a:r>
          </a:p>
          <a:p>
            <a:pPr marL="0" indent="0" algn="r">
              <a:spcAft>
                <a:spcPts val="0"/>
              </a:spcAft>
              <a:buNone/>
            </a:pPr>
            <a:r>
              <a:rPr lang="fr-FR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Formation aux premiers secours et à la gestion de la foule </a:t>
            </a:r>
          </a:p>
          <a:p>
            <a:pPr marL="0" indent="0" algn="r">
              <a:spcAft>
                <a:spcPts val="0"/>
              </a:spcAft>
              <a:buNone/>
            </a:pPr>
            <a:r>
              <a:rPr lang="fr-FR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Communication et apprentissage en langue  </a:t>
            </a:r>
          </a:p>
          <a:p>
            <a:pPr rtl="0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AF61EA8-13B8-4E2B-8CAF-ED7A807D7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42" y="4365104"/>
            <a:ext cx="1296144" cy="1472890"/>
          </a:xfrm>
          <a:prstGeom prst="rect">
            <a:avLst/>
          </a:prstGeom>
        </p:spPr>
      </p:pic>
      <p:pic>
        <p:nvPicPr>
          <p:cNvPr id="5" name="Image 4" descr="Une image contenant personne, habits, arme, mur&#10;&#10;Description générée automatiquement">
            <a:extLst>
              <a:ext uri="{FF2B5EF4-FFF2-40B4-BE49-F238E27FC236}">
                <a16:creationId xmlns:a16="http://schemas.microsoft.com/office/drawing/2014/main" id="{714444DE-E0F8-C269-5544-19FD2E80CB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6" r="1923"/>
          <a:stretch/>
        </p:blipFill>
        <p:spPr>
          <a:xfrm>
            <a:off x="2571515" y="4096399"/>
            <a:ext cx="3528392" cy="24869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C7E786-AF22-D795-6110-A54075238C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76" t="15350" r="2769" b="10100"/>
          <a:stretch/>
        </p:blipFill>
        <p:spPr>
          <a:xfrm>
            <a:off x="9383875" y="1311420"/>
            <a:ext cx="2579189" cy="189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 3"/>
          <p:cNvSpPr>
            <a:spLocks noGrp="1"/>
          </p:cNvSpPr>
          <p:nvPr>
            <p:ph type="title"/>
          </p:nvPr>
        </p:nvSpPr>
        <p:spPr>
          <a:xfrm>
            <a:off x="405780" y="274638"/>
            <a:ext cx="11089232" cy="922114"/>
          </a:xfrm>
        </p:spPr>
        <p:txBody>
          <a:bodyPr rtlCol="0">
            <a:normAutofit/>
          </a:bodyPr>
          <a:lstStyle/>
          <a:p>
            <a:pPr algn="ctr" rtl="0"/>
            <a:r>
              <a:rPr lang="fr-FR" dirty="0"/>
              <a:t>mise en œuvre au lycée Herriot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sz="half" idx="1"/>
          </p:nvPr>
        </p:nvSpPr>
        <p:spPr>
          <a:xfrm>
            <a:off x="549796" y="1772816"/>
            <a:ext cx="11305256" cy="4810546"/>
          </a:xfrm>
        </p:spPr>
        <p:txBody>
          <a:bodyPr rtlCol="0">
            <a:normAutofit fontScale="92500" lnSpcReduction="10000"/>
          </a:bodyPr>
          <a:lstStyle/>
          <a:p>
            <a:pPr marL="45720" indent="0" rtl="0">
              <a:buNone/>
            </a:pPr>
            <a:r>
              <a:rPr lang="fr-FR" dirty="0"/>
              <a:t>La mise en projet dans notre établissement sera organisée sur la base d’un évènement fédérateur du lycée par semestre de :</a:t>
            </a:r>
          </a:p>
          <a:p>
            <a:pPr marL="44450" indent="0" rtl="0">
              <a:buNone/>
            </a:pPr>
            <a:endParaRPr lang="fr-FR" dirty="0">
              <a:latin typeface="+mj-lt"/>
              <a:cs typeface="Calibri" panose="020F0502020204030204" pitchFamily="34" charset="0"/>
            </a:endParaRPr>
          </a:p>
          <a:p>
            <a:pPr marL="44450" indent="0" rtl="0">
              <a:buNone/>
            </a:pPr>
            <a:r>
              <a:rPr lang="fr-FR" dirty="0">
                <a:latin typeface="+mj-lt"/>
                <a:cs typeface="Calibri" panose="020F0502020204030204" pitchFamily="34" charset="0"/>
              </a:rPr>
              <a:t>①J</a:t>
            </a:r>
            <a:r>
              <a:rPr lang="fr-FR" dirty="0">
                <a:latin typeface="+mj-lt"/>
              </a:rPr>
              <a:t>anvier 2023 jusqu’en juin 2024</a:t>
            </a:r>
          </a:p>
          <a:p>
            <a:pPr marL="44450" indent="0" rtl="0">
              <a:buNone/>
            </a:pPr>
            <a:r>
              <a:rPr lang="fr-FR" dirty="0">
                <a:latin typeface="+mj-lt"/>
                <a:cs typeface="Calibri" panose="020F0502020204030204" pitchFamily="34" charset="0"/>
              </a:rPr>
              <a:t>② Septembre 2023 jusqu’en décembre 2024</a:t>
            </a:r>
          </a:p>
          <a:p>
            <a:pPr marL="44450" indent="0">
              <a:buNone/>
            </a:pPr>
            <a:r>
              <a:rPr lang="fr-FR" dirty="0">
                <a:latin typeface="+mj-lt"/>
                <a:cs typeface="Calibri" panose="020F0502020204030204" pitchFamily="34" charset="0"/>
              </a:rPr>
              <a:t>③ Janvier 2024 </a:t>
            </a:r>
            <a:r>
              <a:rPr lang="fr-FR" dirty="0">
                <a:latin typeface="+mj-lt"/>
              </a:rPr>
              <a:t>jusqu’en juin 2024</a:t>
            </a:r>
          </a:p>
          <a:p>
            <a:pPr marL="0" indent="0">
              <a:buNone/>
            </a:pPr>
            <a:endParaRPr lang="fr-FR" dirty="0">
              <a:latin typeface="+mj-lt"/>
            </a:endParaRPr>
          </a:p>
          <a:p>
            <a:pPr marL="0" indent="0">
              <a:buNone/>
            </a:pPr>
            <a:r>
              <a:rPr lang="fr-FR" dirty="0">
                <a:latin typeface="+mj-lt"/>
              </a:rPr>
              <a:t>Tous les projets proposés par les 2 ambassadeurs seront soumis à la validation de Mme </a:t>
            </a:r>
            <a:r>
              <a:rPr lang="fr-FR" dirty="0" err="1">
                <a:latin typeface="+mj-lt"/>
              </a:rPr>
              <a:t>Gyselinck</a:t>
            </a:r>
            <a:r>
              <a:rPr lang="fr-FR" dirty="0">
                <a:latin typeface="+mj-lt"/>
              </a:rPr>
              <a:t>, proviseure du lycée, et seront exposés lors des conseils pédagogiques et conseil d’administration du LPO.</a:t>
            </a:r>
            <a:endParaRPr lang="fr-FR" dirty="0"/>
          </a:p>
        </p:txBody>
      </p:sp>
      <p:pic>
        <p:nvPicPr>
          <p:cNvPr id="2" name="Image 1" descr="Une image contenant dessin humoristique, clipart, Graphique, illustration&#10;&#10;Description générée automatiquement">
            <a:extLst>
              <a:ext uri="{FF2B5EF4-FFF2-40B4-BE49-F238E27FC236}">
                <a16:creationId xmlns:a16="http://schemas.microsoft.com/office/drawing/2014/main" id="{B947C48B-ECF7-01C0-9F99-0B9C8F4AF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548" y="2060848"/>
            <a:ext cx="4670163" cy="324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9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 6"/>
          <p:cNvSpPr>
            <a:spLocks noGrp="1"/>
          </p:cNvSpPr>
          <p:nvPr>
            <p:ph type="title"/>
          </p:nvPr>
        </p:nvSpPr>
        <p:spPr>
          <a:xfrm>
            <a:off x="1217612" y="188640"/>
            <a:ext cx="9753600" cy="922114"/>
          </a:xfrm>
        </p:spPr>
        <p:txBody>
          <a:bodyPr rtlCol="0"/>
          <a:lstStyle/>
          <a:p>
            <a:pPr algn="ctr" rtl="0"/>
            <a:r>
              <a:rPr lang="fr-FR" dirty="0"/>
              <a:t>LABEL </a:t>
            </a:r>
            <a:r>
              <a:rPr lang="fr-FR" dirty="0" err="1"/>
              <a:t>GéNéRATION</a:t>
            </a:r>
            <a:r>
              <a:rPr lang="fr-FR" dirty="0"/>
              <a:t> 2024</a:t>
            </a:r>
          </a:p>
        </p:txBody>
      </p:sp>
      <p:sp>
        <p:nvSpPr>
          <p:cNvPr id="9" name="Espace réservé du contenu 8"/>
          <p:cNvSpPr>
            <a:spLocks noGrp="1"/>
          </p:cNvSpPr>
          <p:nvPr>
            <p:ph idx="1"/>
          </p:nvPr>
        </p:nvSpPr>
        <p:spPr>
          <a:xfrm>
            <a:off x="333772" y="1628800"/>
            <a:ext cx="11521280" cy="4824536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fr-FR" dirty="0"/>
              <a:t>En 2023, le lycée Herriot Ste Savine a été labélisé Génération 2024. </a:t>
            </a:r>
          </a:p>
          <a:p>
            <a:pPr rtl="0"/>
            <a:r>
              <a:rPr lang="fr-FR" dirty="0"/>
              <a:t>Ce label Génération 2024 permet à tous les établissements scolaires et de l’enseignement supérieur qui partagent la conviction que le sport change les vies de</a:t>
            </a:r>
          </a:p>
          <a:p>
            <a:pPr rtl="0"/>
            <a:r>
              <a:rPr lang="fr-FR" dirty="0"/>
              <a:t> bénéficier de l’énergie unique des Jeux.</a:t>
            </a:r>
          </a:p>
          <a:p>
            <a:pPr rtl="0"/>
            <a:endParaRPr lang="fr-FR" dirty="0"/>
          </a:p>
          <a:p>
            <a:r>
              <a:rPr lang="fr-FR" dirty="0"/>
              <a:t> </a:t>
            </a:r>
            <a:r>
              <a:rPr lang="fr-FR" b="1" u="sng" dirty="0"/>
              <a:t>Les objectifs du label Génération 2024</a:t>
            </a:r>
          </a:p>
          <a:p>
            <a:pPr>
              <a:buFont typeface="+mj-lt"/>
              <a:buAutoNum type="arabicPeriod"/>
            </a:pPr>
            <a:r>
              <a:rPr lang="fr-FR" dirty="0"/>
              <a:t>Développer des projets structurants avec les clubs sportifs du territoire.</a:t>
            </a:r>
          </a:p>
          <a:p>
            <a:pPr>
              <a:buFont typeface="+mj-lt"/>
              <a:buAutoNum type="arabicPeriod"/>
            </a:pPr>
            <a:r>
              <a:rPr lang="fr-FR" dirty="0"/>
              <a:t>Participer aux événements promotionnels olympiques et paralympiques.</a:t>
            </a:r>
          </a:p>
          <a:p>
            <a:pPr>
              <a:buFont typeface="+mj-lt"/>
              <a:buAutoNum type="arabicPeriod"/>
            </a:pPr>
            <a:r>
              <a:rPr lang="fr-FR" dirty="0"/>
              <a:t>Accompagnement ou accueil des sportifs de haut niveau.</a:t>
            </a:r>
          </a:p>
          <a:p>
            <a:pPr>
              <a:buFont typeface="+mj-lt"/>
              <a:buAutoNum type="arabicPeriod"/>
            </a:pPr>
            <a:r>
              <a:rPr lang="fr-FR" dirty="0"/>
              <a:t>Ouvrir les équipements sportifs des établissements.</a:t>
            </a:r>
          </a:p>
          <a:p>
            <a:pPr rtl="0"/>
            <a:endParaRPr lang="fr-FR" dirty="0"/>
          </a:p>
          <a:p>
            <a:pPr rtl="0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FE2F03E-AE9E-19DB-A29C-BC1C923F31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724" y="2237989"/>
            <a:ext cx="3610273" cy="36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4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53A7B373-02BA-8CCE-4511-D7284B2B1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884" y="0"/>
            <a:ext cx="9600425" cy="679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3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 4"/>
          <p:cNvSpPr>
            <a:spLocks noGrp="1"/>
          </p:cNvSpPr>
          <p:nvPr>
            <p:ph type="title"/>
          </p:nvPr>
        </p:nvSpPr>
        <p:spPr>
          <a:xfrm>
            <a:off x="405780" y="260648"/>
            <a:ext cx="10781454" cy="86409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fr-FR" dirty="0"/>
              <a:t>L’engagement du </a:t>
            </a:r>
            <a:r>
              <a:rPr lang="fr-FR" dirty="0" err="1"/>
              <a:t>lop</a:t>
            </a:r>
            <a:r>
              <a:rPr lang="fr-FR" dirty="0"/>
              <a:t> </a:t>
            </a:r>
            <a:r>
              <a:rPr lang="fr-FR" dirty="0" err="1"/>
              <a:t>E.Heriot</a:t>
            </a:r>
            <a:r>
              <a:rPr lang="fr-FR" dirty="0"/>
              <a:t> Ste Savine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6E34B4B-4086-5FCF-B818-7AEB4097C4CD}"/>
              </a:ext>
            </a:extLst>
          </p:cNvPr>
          <p:cNvSpPr txBox="1"/>
          <p:nvPr/>
        </p:nvSpPr>
        <p:spPr>
          <a:xfrm>
            <a:off x="405780" y="1720840"/>
            <a:ext cx="8136904" cy="441351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→ </a:t>
            </a:r>
            <a:r>
              <a:rPr lang="fr-FR" sz="2400" dirty="0"/>
              <a:t>A la rentrée scolaire 2023/2024 , LPO Herriot a intégré dispositif </a:t>
            </a:r>
            <a:r>
              <a:rPr lang="fr-FR" sz="2400" i="1" dirty="0"/>
              <a:t>Lycée Engagé </a:t>
            </a:r>
            <a:r>
              <a:rPr lang="fr-FR" sz="2400" dirty="0"/>
              <a:t>. Au LEGT, les classes de 2E  2F &amp; 2G sont sollicitées pour la participation à cette semaine des jeux olympiques &amp; paralympiques.</a:t>
            </a:r>
          </a:p>
          <a:p>
            <a:pPr>
              <a:lnSpc>
                <a:spcPct val="90000"/>
              </a:lnSpc>
            </a:pPr>
            <a:endParaRPr lang="fr-FR" sz="2400" dirty="0"/>
          </a:p>
          <a:p>
            <a:pPr>
              <a:lnSpc>
                <a:spcPct val="90000"/>
              </a:lnSpc>
            </a:pP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→ Au LP, l</a:t>
            </a:r>
            <a:r>
              <a:rPr lang="fr-FR" sz="2400" dirty="0"/>
              <a:t>es élèves de la section hôtellerie participent à la SJOP car ils présentent leur </a:t>
            </a:r>
            <a:r>
              <a:rPr lang="fr-FR" sz="2400" i="1" dirty="0"/>
              <a:t>chef d’œuvre </a:t>
            </a:r>
            <a:r>
              <a:rPr lang="fr-FR" sz="2400" dirty="0"/>
              <a:t>sur la thématique des jeux olympiques et paralympiques.</a:t>
            </a:r>
          </a:p>
          <a:p>
            <a:pPr>
              <a:lnSpc>
                <a:spcPct val="90000"/>
              </a:lnSpc>
            </a:pPr>
            <a:endParaRPr lang="fr-FR" sz="2400" dirty="0"/>
          </a:p>
          <a:p>
            <a:pPr>
              <a:lnSpc>
                <a:spcPct val="90000"/>
              </a:lnSpc>
            </a:pP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→ </a:t>
            </a:r>
            <a:r>
              <a:rPr lang="fr-FR" sz="2400" dirty="0"/>
              <a:t>Enfin, au LP, la section mode organisent un défilé le vendredi 12, samedi 13 &amp; dimanche 14 avril 2024 sur la thématique du sport.</a:t>
            </a:r>
          </a:p>
        </p:txBody>
      </p:sp>
      <p:pic>
        <p:nvPicPr>
          <p:cNvPr id="7" name="Image 6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2B6D213-51E9-7FFB-4125-AC32D2B3F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237" y="1370109"/>
            <a:ext cx="3441192" cy="2071116"/>
          </a:xfrm>
          <a:prstGeom prst="rect">
            <a:avLst/>
          </a:prstGeom>
        </p:spPr>
      </p:pic>
      <p:pic>
        <p:nvPicPr>
          <p:cNvPr id="15" name="Image 14" descr="Une image contenant logo, Graphique, texte, Police&#10;&#10;Description générée automatiquement">
            <a:extLst>
              <a:ext uri="{FF2B5EF4-FFF2-40B4-BE49-F238E27FC236}">
                <a16:creationId xmlns:a16="http://schemas.microsoft.com/office/drawing/2014/main" id="{152F5A53-4834-75A6-7EBC-60CF212F39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56" t="18529" r="11492" b="23311"/>
          <a:stretch/>
        </p:blipFill>
        <p:spPr>
          <a:xfrm>
            <a:off x="9046741" y="3861048"/>
            <a:ext cx="2448272" cy="252028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8973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978F5CE-E66D-FC93-AA3E-E0A1CDF86C43}"/>
              </a:ext>
            </a:extLst>
          </p:cNvPr>
          <p:cNvSpPr txBox="1"/>
          <p:nvPr/>
        </p:nvSpPr>
        <p:spPr>
          <a:xfrm>
            <a:off x="477788" y="2348880"/>
            <a:ext cx="5328592" cy="208672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latin typeface="Biome" panose="020B0503030204020804" pitchFamily="34" charset="0"/>
                <a:cs typeface="Biome" panose="020B0503030204020804" pitchFamily="34" charset="0"/>
              </a:rPr>
              <a:t>Organisation de la semaine olympique et paralympique</a:t>
            </a:r>
          </a:p>
          <a:p>
            <a:pPr>
              <a:lnSpc>
                <a:spcPct val="90000"/>
              </a:lnSpc>
            </a:pPr>
            <a:r>
              <a:rPr lang="fr-FR" sz="2400" b="1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fr-FR" sz="2400" b="1" dirty="0">
                <a:latin typeface="Biome" panose="020B0503030204020804" pitchFamily="34" charset="0"/>
                <a:cs typeface="Biome" panose="020B0503030204020804" pitchFamily="34" charset="0"/>
              </a:rPr>
              <a:t>au lycée Herriot Ste Savine</a:t>
            </a:r>
          </a:p>
          <a:p>
            <a:pPr>
              <a:lnSpc>
                <a:spcPct val="90000"/>
              </a:lnSpc>
            </a:pPr>
            <a:endParaRPr lang="fr-FR" sz="2400" b="1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>
              <a:lnSpc>
                <a:spcPct val="90000"/>
              </a:lnSpc>
            </a:pPr>
            <a:r>
              <a:rPr lang="fr-FR" sz="2400" b="1" dirty="0">
                <a:latin typeface="Biome" panose="020B0503030204020804" pitchFamily="34" charset="0"/>
                <a:cs typeface="Biome" panose="020B0503030204020804" pitchFamily="34" charset="0"/>
              </a:rPr>
              <a:t>Du 2 au 5 avril 2024</a:t>
            </a:r>
          </a:p>
        </p:txBody>
      </p:sp>
      <p:pic>
        <p:nvPicPr>
          <p:cNvPr id="4" name="Image 3" descr="Une image contenant texte, Danse, affiche, graphisme&#10;&#10;Description générée automatiquement">
            <a:extLst>
              <a:ext uri="{FF2B5EF4-FFF2-40B4-BE49-F238E27FC236}">
                <a16:creationId xmlns:a16="http://schemas.microsoft.com/office/drawing/2014/main" id="{D939C7F6-F0B7-9DA7-846B-0AD63F806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428" y="12700"/>
            <a:ext cx="480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9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Présentation de rapport de pays du mon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887_TF03460629" id="{59F5F543-21D5-452F-BDA7-304FCBDF3A24}" vid="{A69020B4-62E5-4363-9099-81E882F9AF1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de rapport de pays du monde</Template>
  <TotalTime>1482</TotalTime>
  <Words>2365</Words>
  <Application>Microsoft Office PowerPoint</Application>
  <PresentationFormat>Personnalisé</PresentationFormat>
  <Paragraphs>379</Paragraphs>
  <Slides>31</Slides>
  <Notes>6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9" baseType="lpstr">
      <vt:lpstr>Aptos</vt:lpstr>
      <vt:lpstr>Arial</vt:lpstr>
      <vt:lpstr>Biome</vt:lpstr>
      <vt:lpstr>Calibri</vt:lpstr>
      <vt:lpstr>Candara</vt:lpstr>
      <vt:lpstr>Century Gothic</vt:lpstr>
      <vt:lpstr>DejaVu Sans</vt:lpstr>
      <vt:lpstr>Présentation de rapport de pays du monde</vt:lpstr>
      <vt:lpstr>HERRIOT GENERATION 2024 Lycée Edouard Herriot - Ste Savine - Académie de Reims</vt:lpstr>
      <vt:lpstr>Nos ambassadeurs DU COLLECTIF 2024</vt:lpstr>
      <vt:lpstr>CoLLECTIF 2024</vt:lpstr>
      <vt:lpstr>Programme des Ambassadeurs </vt:lpstr>
      <vt:lpstr>mise en œuvre au lycée Herriot</vt:lpstr>
      <vt:lpstr>LABEL GéNéRATION 2024</vt:lpstr>
      <vt:lpstr>Présentation PowerPoint</vt:lpstr>
      <vt:lpstr>L’engagement du lop E.Heriot Ste Savine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HERRIOT GENERATION 2024</dc:title>
  <dc:creator>MIEUR Sabrina</dc:creator>
  <cp:lastModifiedBy>MIEUR Sabrina</cp:lastModifiedBy>
  <cp:revision>68</cp:revision>
  <dcterms:created xsi:type="dcterms:W3CDTF">2023-01-27T09:49:08Z</dcterms:created>
  <dcterms:modified xsi:type="dcterms:W3CDTF">2024-03-27T05:58:11Z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